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Copperplate Gothic 29 AB Bold" charset="1" panose="020E0604020206020404"/>
      <p:regular r:id="rId14"/>
    </p:embeddedFont>
    <p:embeddedFont>
      <p:font typeface="Hussar Bold" charset="1" panose="00000800000000000000"/>
      <p:regular r:id="rId15"/>
    </p:embeddedFont>
    <p:embeddedFont>
      <p:font typeface="Canva Sans Bold" charset="1" panose="020B0803030501040103"/>
      <p:regular r:id="rId16"/>
    </p:embeddedFont>
    <p:embeddedFont>
      <p:font typeface="B612 Bold" charset="1" panose="020B0606050000020004"/>
      <p:regular r:id="rId17"/>
    </p:embeddedFont>
    <p:embeddedFont>
      <p:font typeface="Canva Sans" charset="1" panose="020B0503030501040103"/>
      <p:regular r:id="rId18"/>
    </p:embeddedFont>
    <p:embeddedFont>
      <p:font typeface="Georgia" charset="1" panose="02040502050405020303"/>
      <p:regular r:id="rId19"/>
    </p:embeddedFont>
    <p:embeddedFont>
      <p:font typeface="Arimo Bold" charset="1" panose="020B0704020202020204"/>
      <p:regular r:id="rId20"/>
    </p:embeddedFont>
    <p:embeddedFont>
      <p:font typeface="Times New Roman MT Bold" charset="1" panose="020308020704050203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14" Target="../media/image2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3.pn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4.pn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1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github.com/ANKUR172006/WARD-POLLUTION-DASHBOARD" TargetMode="External" Type="http://schemas.openxmlformats.org/officeDocument/2006/relationships/hyperlink"/><Relationship Id="rId11" Target="../media/image28.png" Type="http://schemas.openxmlformats.org/officeDocument/2006/relationships/image"/><Relationship Id="rId12" Target="../media/image29.svg" Type="http://schemas.openxmlformats.org/officeDocument/2006/relationships/image"/><Relationship Id="rId13" Target="../media/image30.png" Type="http://schemas.openxmlformats.org/officeDocument/2006/relationships/image"/><Relationship Id="rId14" Target="../media/image21.png" Type="http://schemas.openxmlformats.org/officeDocument/2006/relationships/image"/><Relationship Id="rId15" Target="https://drive.google.com/file/d/119GhUVHadu52MVlLpw4_4rv3ftjiY5MQ/view?usp=drivesdk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https://app.cpcbccr.com" TargetMode="External" Type="http://schemas.openxmlformats.org/officeDocument/2006/relationships/hyperlink"/><Relationship Id="rId7" Target="https://app.cpcbccr.com" TargetMode="External" Type="http://schemas.openxmlformats.org/officeDocument/2006/relationships/hyperlink"/><Relationship Id="rId8" Target="https://app.cpcbccr.com" TargetMode="External" Type="http://schemas.openxmlformats.org/officeDocument/2006/relationships/hyperlink"/><Relationship Id="rId9" Target="https://app.cpcbccr.com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36.png" Type="http://schemas.openxmlformats.org/officeDocument/2006/relationships/image"/><Relationship Id="rId13" Target="../media/image37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1.png" Type="http://schemas.openxmlformats.org/officeDocument/2006/relationships/image"/><Relationship Id="rId7" Target="../media/image21.pn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90238"/>
          </a:xfrm>
          <a:custGeom>
            <a:avLst/>
            <a:gdLst/>
            <a:ahLst/>
            <a:cxnLst/>
            <a:rect r="r" b="b" t="t" l="l"/>
            <a:pathLst>
              <a:path h="10290238" w="18288000">
                <a:moveTo>
                  <a:pt x="0" y="0"/>
                </a:moveTo>
                <a:lnTo>
                  <a:pt x="18288000" y="0"/>
                </a:lnTo>
                <a:lnTo>
                  <a:pt x="18288000" y="10290238"/>
                </a:lnTo>
                <a:lnTo>
                  <a:pt x="0" y="10290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163" y="7961405"/>
            <a:ext cx="18201599" cy="2822400"/>
          </a:xfrm>
          <a:custGeom>
            <a:avLst/>
            <a:gdLst/>
            <a:ahLst/>
            <a:cxnLst/>
            <a:rect r="r" b="b" t="t" l="l"/>
            <a:pathLst>
              <a:path h="2822400" w="18201599">
                <a:moveTo>
                  <a:pt x="0" y="0"/>
                </a:moveTo>
                <a:lnTo>
                  <a:pt x="18201598" y="0"/>
                </a:lnTo>
                <a:lnTo>
                  <a:pt x="18201598" y="2822400"/>
                </a:lnTo>
                <a:lnTo>
                  <a:pt x="0" y="2822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" t="0" r="-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9480" y="423900"/>
            <a:ext cx="17429040" cy="9439200"/>
          </a:xfrm>
          <a:custGeom>
            <a:avLst/>
            <a:gdLst/>
            <a:ahLst/>
            <a:cxnLst/>
            <a:rect r="r" b="b" t="t" l="l"/>
            <a:pathLst>
              <a:path h="9439200" w="17429040">
                <a:moveTo>
                  <a:pt x="0" y="0"/>
                </a:moveTo>
                <a:lnTo>
                  <a:pt x="17429040" y="0"/>
                </a:lnTo>
                <a:lnTo>
                  <a:pt x="17429040" y="9439200"/>
                </a:lnTo>
                <a:lnTo>
                  <a:pt x="0" y="9439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45253" y="3382642"/>
            <a:ext cx="13890965" cy="2054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23"/>
              </a:lnSpc>
            </a:pPr>
            <a:r>
              <a:rPr lang="en-US" sz="18000">
                <a:solidFill>
                  <a:srgbClr val="A4C8D8"/>
                </a:solidFill>
                <a:latin typeface="Copperplate Gothic 29 AB Bold"/>
                <a:ea typeface="Copperplate Gothic 29 AB Bold"/>
                <a:cs typeface="Copperplate Gothic 29 AB Bold"/>
                <a:sym typeface="Copperplate Gothic 29 AB Bold"/>
              </a:rPr>
              <a:t>HACK4DELHI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614921" y="2157479"/>
            <a:ext cx="2224078" cy="311039"/>
          </a:xfrm>
          <a:custGeom>
            <a:avLst/>
            <a:gdLst/>
            <a:ahLst/>
            <a:cxnLst/>
            <a:rect r="r" b="b" t="t" l="l"/>
            <a:pathLst>
              <a:path h="311039" w="2224078">
                <a:moveTo>
                  <a:pt x="0" y="0"/>
                </a:moveTo>
                <a:lnTo>
                  <a:pt x="2224078" y="0"/>
                </a:lnTo>
                <a:lnTo>
                  <a:pt x="2224078" y="311039"/>
                </a:lnTo>
                <a:lnTo>
                  <a:pt x="0" y="3110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4" t="0" r="-44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747043" y="685800"/>
            <a:ext cx="2108883" cy="2108159"/>
            <a:chOff x="0" y="0"/>
            <a:chExt cx="2811844" cy="28108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11780" cy="2810891"/>
            </a:xfrm>
            <a:custGeom>
              <a:avLst/>
              <a:gdLst/>
              <a:ahLst/>
              <a:cxnLst/>
              <a:rect r="r" b="b" t="t" l="l"/>
              <a:pathLst>
                <a:path h="2810891" w="2811780">
                  <a:moveTo>
                    <a:pt x="0" y="0"/>
                  </a:moveTo>
                  <a:lnTo>
                    <a:pt x="2811780" y="0"/>
                  </a:lnTo>
                  <a:lnTo>
                    <a:pt x="2811780" y="2810891"/>
                  </a:lnTo>
                  <a:lnTo>
                    <a:pt x="0" y="28108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7" r="-2" b="-16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3435125" y="743036"/>
            <a:ext cx="1994040" cy="1993316"/>
            <a:chOff x="0" y="0"/>
            <a:chExt cx="2658720" cy="265775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58745" cy="2657729"/>
            </a:xfrm>
            <a:custGeom>
              <a:avLst/>
              <a:gdLst/>
              <a:ahLst/>
              <a:cxnLst/>
              <a:rect r="r" b="b" t="t" l="l"/>
              <a:pathLst>
                <a:path h="2657729" w="2658745">
                  <a:moveTo>
                    <a:pt x="0" y="0"/>
                  </a:moveTo>
                  <a:lnTo>
                    <a:pt x="2658745" y="0"/>
                  </a:lnTo>
                  <a:lnTo>
                    <a:pt x="2658745" y="2657729"/>
                  </a:lnTo>
                  <a:lnTo>
                    <a:pt x="0" y="2657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18" r="0" b="-19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965522" y="817921"/>
            <a:ext cx="2010242" cy="1843916"/>
            <a:chOff x="0" y="0"/>
            <a:chExt cx="2680322" cy="245855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680335" cy="2458593"/>
            </a:xfrm>
            <a:custGeom>
              <a:avLst/>
              <a:gdLst/>
              <a:ahLst/>
              <a:cxnLst/>
              <a:rect r="r" b="b" t="t" l="l"/>
              <a:pathLst>
                <a:path h="2458593" w="2680335">
                  <a:moveTo>
                    <a:pt x="0" y="0"/>
                  </a:moveTo>
                  <a:lnTo>
                    <a:pt x="2680335" y="0"/>
                  </a:lnTo>
                  <a:lnTo>
                    <a:pt x="2680335" y="2458593"/>
                  </a:lnTo>
                  <a:lnTo>
                    <a:pt x="0" y="24585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118" r="0" b="-116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5650563" y="1011965"/>
            <a:ext cx="2048037" cy="1359360"/>
          </a:xfrm>
          <a:custGeom>
            <a:avLst/>
            <a:gdLst/>
            <a:ahLst/>
            <a:cxnLst/>
            <a:rect r="r" b="b" t="t" l="l"/>
            <a:pathLst>
              <a:path h="1359360" w="2048037">
                <a:moveTo>
                  <a:pt x="0" y="0"/>
                </a:moveTo>
                <a:lnTo>
                  <a:pt x="2048037" y="0"/>
                </a:lnTo>
                <a:lnTo>
                  <a:pt x="2048037" y="1359360"/>
                </a:lnTo>
                <a:lnTo>
                  <a:pt x="0" y="135936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" t="0" r="-3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979397" y="1091155"/>
            <a:ext cx="1822675" cy="1298524"/>
          </a:xfrm>
          <a:custGeom>
            <a:avLst/>
            <a:gdLst/>
            <a:ahLst/>
            <a:cxnLst/>
            <a:rect r="r" b="b" t="t" l="l"/>
            <a:pathLst>
              <a:path h="1298524" w="1822675">
                <a:moveTo>
                  <a:pt x="0" y="0"/>
                </a:moveTo>
                <a:lnTo>
                  <a:pt x="1822676" y="0"/>
                </a:lnTo>
                <a:lnTo>
                  <a:pt x="1822676" y="1298525"/>
                </a:lnTo>
                <a:lnTo>
                  <a:pt x="0" y="1298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" t="0" r="-3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32436" y="762476"/>
            <a:ext cx="1831324" cy="1608839"/>
          </a:xfrm>
          <a:custGeom>
            <a:avLst/>
            <a:gdLst/>
            <a:ahLst/>
            <a:cxnLst/>
            <a:rect r="r" b="b" t="t" l="l"/>
            <a:pathLst>
              <a:path h="1608839" w="1831324">
                <a:moveTo>
                  <a:pt x="0" y="0"/>
                </a:moveTo>
                <a:lnTo>
                  <a:pt x="1831324" y="0"/>
                </a:lnTo>
                <a:lnTo>
                  <a:pt x="1831324" y="1608839"/>
                </a:lnTo>
                <a:lnTo>
                  <a:pt x="0" y="160883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82" t="0" r="-81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537564" y="2311651"/>
            <a:ext cx="1671476" cy="428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000" b="true">
                <a:solidFill>
                  <a:srgbClr val="FFFFFF"/>
                </a:solidFill>
                <a:latin typeface="Hussar Bold"/>
                <a:ea typeface="Hussar Bold"/>
                <a:cs typeface="Hussar Bold"/>
                <a:sym typeface="Hussar Bold"/>
              </a:rPr>
              <a:t>IEEE NSUT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2144956" y="695877"/>
            <a:ext cx="2436476" cy="2089442"/>
          </a:xfrm>
          <a:custGeom>
            <a:avLst/>
            <a:gdLst/>
            <a:ahLst/>
            <a:cxnLst/>
            <a:rect r="r" b="b" t="t" l="l"/>
            <a:pathLst>
              <a:path h="2089442" w="2436476">
                <a:moveTo>
                  <a:pt x="0" y="0"/>
                </a:moveTo>
                <a:lnTo>
                  <a:pt x="2436476" y="0"/>
                </a:lnTo>
                <a:lnTo>
                  <a:pt x="2436476" y="2089443"/>
                </a:lnTo>
                <a:lnTo>
                  <a:pt x="0" y="208944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3" t="0" r="-3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709724" y="5627456"/>
            <a:ext cx="12868561" cy="67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8"/>
              </a:lnSpc>
            </a:pPr>
            <a:r>
              <a:rPr lang="en-US" sz="35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Pitch Directly to the Government. Build for the Nation.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15987" y="6780346"/>
            <a:ext cx="6882614" cy="817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58"/>
              </a:lnSpc>
            </a:pPr>
            <a:r>
              <a:rPr lang="en-US" sz="4684" b="true">
                <a:solidFill>
                  <a:srgbClr val="FFFFFF"/>
                </a:solidFill>
                <a:latin typeface="B612 Bold"/>
                <a:ea typeface="B612 Bold"/>
                <a:cs typeface="B612 Bold"/>
                <a:sym typeface="B612 Bold"/>
              </a:rPr>
              <a:t>Team Name :  NeuralX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833924" y="6481459"/>
            <a:ext cx="6024601" cy="1100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3"/>
              </a:lnSpc>
            </a:pPr>
            <a:r>
              <a:rPr lang="en-US" sz="3200" b="true">
                <a:solidFill>
                  <a:srgbClr val="FFFFFF"/>
                </a:solidFill>
                <a:latin typeface="B612 Bold"/>
                <a:ea typeface="B612 Bold"/>
                <a:cs typeface="B612 Bold"/>
                <a:sym typeface="B612 Bold"/>
              </a:rPr>
              <a:t>Members name and Affiliation: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7816296"/>
            <a:ext cx="6072002" cy="1554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4"/>
              </a:lnSpc>
            </a:pPr>
            <a:r>
              <a:rPr lang="en-US" sz="5495" b="true">
                <a:solidFill>
                  <a:srgbClr val="FFFFFF"/>
                </a:solidFill>
                <a:latin typeface="B612 Bold"/>
                <a:ea typeface="B612 Bold"/>
                <a:cs typeface="B612 Bold"/>
                <a:sym typeface="B612 Bold"/>
              </a:rPr>
              <a:t>(</a:t>
            </a:r>
            <a:r>
              <a:rPr lang="en-US" b="true" sz="5495">
                <a:solidFill>
                  <a:srgbClr val="FFFFFF"/>
                </a:solidFill>
                <a:latin typeface="B612 Bold"/>
                <a:ea typeface="B612 Bold"/>
                <a:cs typeface="B612 Bold"/>
                <a:sym typeface="B612 Bold"/>
              </a:rPr>
              <a:t>Open Innovation  AI &amp; Civic Tech)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061396" y="7645720"/>
            <a:ext cx="2410778" cy="368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218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ANKUR-UIET MDU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061396" y="8014072"/>
            <a:ext cx="3757868" cy="371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4"/>
              </a:lnSpc>
            </a:pPr>
            <a:r>
              <a:rPr lang="en-US" sz="214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RAKSHA-WCTM  GURUGRAM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061396" y="8376443"/>
            <a:ext cx="3452422" cy="348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3"/>
              </a:lnSpc>
            </a:pPr>
            <a:r>
              <a:rPr lang="en-US" sz="205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RONAK SHARMA-UIET MDU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061396" y="8734193"/>
            <a:ext cx="3569656" cy="347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1"/>
              </a:lnSpc>
            </a:pPr>
            <a:r>
              <a:rPr lang="en-US" sz="20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MUSKAN KUMARI-UIET MDU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061396" y="9070510"/>
            <a:ext cx="4323298" cy="337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4"/>
              </a:lnSpc>
            </a:pPr>
            <a:r>
              <a:rPr lang="en-US" sz="198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AREEBA KULSUM-DITM FARIDABAD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90238"/>
          </a:xfrm>
          <a:custGeom>
            <a:avLst/>
            <a:gdLst/>
            <a:ahLst/>
            <a:cxnLst/>
            <a:rect r="r" b="b" t="t" l="l"/>
            <a:pathLst>
              <a:path h="10290238" w="18288000">
                <a:moveTo>
                  <a:pt x="0" y="0"/>
                </a:moveTo>
                <a:lnTo>
                  <a:pt x="18288000" y="0"/>
                </a:lnTo>
                <a:lnTo>
                  <a:pt x="18288000" y="10290238"/>
                </a:lnTo>
                <a:lnTo>
                  <a:pt x="0" y="10290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163" y="7961405"/>
            <a:ext cx="18201599" cy="2822400"/>
          </a:xfrm>
          <a:custGeom>
            <a:avLst/>
            <a:gdLst/>
            <a:ahLst/>
            <a:cxnLst/>
            <a:rect r="r" b="b" t="t" l="l"/>
            <a:pathLst>
              <a:path h="2822400" w="18201599">
                <a:moveTo>
                  <a:pt x="0" y="0"/>
                </a:moveTo>
                <a:lnTo>
                  <a:pt x="18201598" y="0"/>
                </a:lnTo>
                <a:lnTo>
                  <a:pt x="18201598" y="2822400"/>
                </a:lnTo>
                <a:lnTo>
                  <a:pt x="0" y="2822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" t="0" r="-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9480" y="286235"/>
            <a:ext cx="17429040" cy="9439200"/>
          </a:xfrm>
          <a:custGeom>
            <a:avLst/>
            <a:gdLst/>
            <a:ahLst/>
            <a:cxnLst/>
            <a:rect r="r" b="b" t="t" l="l"/>
            <a:pathLst>
              <a:path h="9439200" w="17429040">
                <a:moveTo>
                  <a:pt x="0" y="0"/>
                </a:moveTo>
                <a:lnTo>
                  <a:pt x="17429040" y="0"/>
                </a:lnTo>
                <a:lnTo>
                  <a:pt x="17429040" y="9439200"/>
                </a:lnTo>
                <a:lnTo>
                  <a:pt x="0" y="9439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79443" y="1840859"/>
            <a:ext cx="16527237" cy="7215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52352" indent="-317451" lvl="2">
              <a:lnSpc>
                <a:spcPts val="5953"/>
              </a:lnSpc>
              <a:buFont typeface="Arial"/>
              <a:buChar char="⚬"/>
            </a:pPr>
            <a:r>
              <a:rPr lang="en-US" sz="4099">
                <a:solidFill>
                  <a:srgbClr val="EFEFF0"/>
                </a:solidFill>
                <a:latin typeface="Georgia"/>
                <a:ea typeface="Georgia"/>
                <a:cs typeface="Georgia"/>
                <a:sym typeface="Georgia"/>
              </a:rPr>
              <a:t>R</a:t>
            </a:r>
            <a:r>
              <a:rPr lang="en-US" sz="4099">
                <a:solidFill>
                  <a:srgbClr val="EFEFF0"/>
                </a:solidFill>
                <a:latin typeface="Georgia"/>
                <a:ea typeface="Georgia"/>
                <a:cs typeface="Georgia"/>
                <a:sym typeface="Georgia"/>
              </a:rPr>
              <a:t>eal-World Challenge</a:t>
            </a:r>
          </a:p>
          <a:p>
            <a:pPr algn="l" marL="1165860" indent="-388620" lvl="2">
              <a:lnSpc>
                <a:spcPts val="3920"/>
              </a:lnSpc>
              <a:buFont typeface="Arial"/>
              <a:buChar char="⚬"/>
            </a:pPr>
            <a:r>
              <a:rPr lang="en-US" b="true" sz="2700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</a:rPr>
              <a:t>Urban pollution data is mostly city-level or zone-level</a:t>
            </a:r>
          </a:p>
          <a:p>
            <a:pPr algn="l" marL="1165860" indent="-388620" lvl="2">
              <a:lnSpc>
                <a:spcPts val="3920"/>
              </a:lnSpc>
              <a:buFont typeface="Arial"/>
              <a:buChar char="⚬"/>
            </a:pPr>
            <a:r>
              <a:rPr lang="en-US" b="true" sz="2700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</a:rPr>
              <a:t>Pollution sources vary ward to ward</a:t>
            </a:r>
          </a:p>
          <a:p>
            <a:pPr algn="l" marL="1165860" indent="-388620" lvl="2">
              <a:lnSpc>
                <a:spcPts val="3920"/>
              </a:lnSpc>
              <a:buFont typeface="Arial"/>
              <a:buChar char="⚬"/>
            </a:pPr>
            <a:r>
              <a:rPr lang="en-US" b="true" sz="2700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</a:rPr>
              <a:t>One-size-fits-all policies fail at local execution</a:t>
            </a:r>
          </a:p>
          <a:p>
            <a:pPr algn="l" marL="952361" indent="-317454" lvl="2">
              <a:lnSpc>
                <a:spcPts val="5953"/>
              </a:lnSpc>
              <a:buFont typeface="Arial"/>
              <a:buChar char="⚬"/>
            </a:pPr>
            <a:r>
              <a:rPr lang="en-US" sz="4100">
                <a:solidFill>
                  <a:srgbClr val="EFEFF0"/>
                </a:solidFill>
                <a:latin typeface="Georgia"/>
                <a:ea typeface="Georgia"/>
                <a:cs typeface="Georgia"/>
                <a:sym typeface="Georgia"/>
              </a:rPr>
              <a:t>Existing Gaps</a:t>
            </a:r>
          </a:p>
          <a:p>
            <a:pPr algn="l" marL="1165860" indent="-388620" lvl="2">
              <a:lnSpc>
                <a:spcPts val="3920"/>
              </a:lnSpc>
              <a:buFont typeface="Arial"/>
              <a:buChar char="⚬"/>
            </a:pPr>
            <a:r>
              <a:rPr lang="en-US" b="true" sz="2700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</a:rPr>
              <a:t>No real-time ward-wise visibility</a:t>
            </a:r>
          </a:p>
          <a:p>
            <a:pPr algn="l" marL="1165860" indent="-388620" lvl="2">
              <a:lnSpc>
                <a:spcPts val="3920"/>
              </a:lnSpc>
              <a:buFont typeface="Arial"/>
              <a:buChar char="⚬"/>
            </a:pPr>
            <a:r>
              <a:rPr lang="en-US" b="true" sz="2700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</a:rPr>
              <a:t>Citizens lack localized awareness</a:t>
            </a:r>
          </a:p>
          <a:p>
            <a:pPr algn="l" marL="1165860" indent="-388620" lvl="2">
              <a:lnSpc>
                <a:spcPts val="3920"/>
              </a:lnSpc>
              <a:buFont typeface="Arial"/>
              <a:buChar char="⚬"/>
            </a:pPr>
            <a:r>
              <a:rPr lang="en-US" b="true" sz="2700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</a:rPr>
              <a:t>Authorities lack action-priority insights</a:t>
            </a:r>
          </a:p>
          <a:p>
            <a:pPr algn="l" marL="1165860" indent="-388620" lvl="2">
              <a:lnSpc>
                <a:spcPts val="3920"/>
              </a:lnSpc>
              <a:buFont typeface="Arial"/>
              <a:buChar char="⚬"/>
            </a:pPr>
            <a:r>
              <a:rPr lang="en-US" b="true" sz="2700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</a:rPr>
              <a:t>Data exists, but not decision-ready</a:t>
            </a:r>
          </a:p>
          <a:p>
            <a:pPr algn="l" marL="952361" indent="-317454" lvl="2">
              <a:lnSpc>
                <a:spcPts val="5953"/>
              </a:lnSpc>
              <a:buFont typeface="Arial"/>
              <a:buChar char="⚬"/>
            </a:pPr>
            <a:r>
              <a:rPr lang="en-US" sz="4100">
                <a:solidFill>
                  <a:srgbClr val="EFEFF0"/>
                </a:solidFill>
                <a:latin typeface="Georgia"/>
                <a:ea typeface="Georgia"/>
                <a:cs typeface="Georgia"/>
                <a:sym typeface="Georgia"/>
              </a:rPr>
              <a:t>Why This Matters</a:t>
            </a:r>
          </a:p>
          <a:p>
            <a:pPr algn="l" marL="1165860" indent="-388620" lvl="2">
              <a:lnSpc>
                <a:spcPts val="3920"/>
              </a:lnSpc>
              <a:buFont typeface="Arial"/>
              <a:buChar char="⚬"/>
            </a:pPr>
            <a:r>
              <a:rPr lang="en-US" b="true" sz="2700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</a:rPr>
              <a:t>Delayed action increases health risks</a:t>
            </a:r>
          </a:p>
          <a:p>
            <a:pPr algn="l" marL="1165860" indent="-388620" lvl="2">
              <a:lnSpc>
                <a:spcPts val="3920"/>
              </a:lnSpc>
              <a:buFont typeface="Arial"/>
              <a:buChar char="⚬"/>
            </a:pPr>
            <a:r>
              <a:rPr lang="en-US" b="true" sz="2700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</a:rPr>
              <a:t>Poor targeting wastes administrative effort</a:t>
            </a:r>
          </a:p>
          <a:p>
            <a:pPr algn="l" marL="1165860" indent="-388620" lvl="2">
              <a:lnSpc>
                <a:spcPts val="3923"/>
              </a:lnSpc>
              <a:buFont typeface="Arial"/>
              <a:buChar char="⚬"/>
            </a:pPr>
            <a:r>
              <a:rPr lang="en-US" b="true" sz="2700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</a:rPr>
              <a:t>Lack of transparency reduces public trust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617094" y="1675438"/>
            <a:ext cx="4861647" cy="3589201"/>
          </a:xfrm>
          <a:custGeom>
            <a:avLst/>
            <a:gdLst/>
            <a:ahLst/>
            <a:cxnLst/>
            <a:rect r="r" b="b" t="t" l="l"/>
            <a:pathLst>
              <a:path h="3589201" w="4861647">
                <a:moveTo>
                  <a:pt x="0" y="0"/>
                </a:moveTo>
                <a:lnTo>
                  <a:pt x="4861647" y="0"/>
                </a:lnTo>
                <a:lnTo>
                  <a:pt x="4861647" y="3589201"/>
                </a:lnTo>
                <a:lnTo>
                  <a:pt x="0" y="35892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4220" t="-4256" r="-12613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55583" y="5505882"/>
            <a:ext cx="4847180" cy="4151499"/>
          </a:xfrm>
          <a:custGeom>
            <a:avLst/>
            <a:gdLst/>
            <a:ahLst/>
            <a:cxnLst/>
            <a:rect r="r" b="b" t="t" l="l"/>
            <a:pathLst>
              <a:path h="4151499" w="4847180">
                <a:moveTo>
                  <a:pt x="0" y="0"/>
                </a:moveTo>
                <a:lnTo>
                  <a:pt x="4847180" y="0"/>
                </a:lnTo>
                <a:lnTo>
                  <a:pt x="4847180" y="4151499"/>
                </a:lnTo>
                <a:lnTo>
                  <a:pt x="0" y="41514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39" t="-4388" r="0" b="-2196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73841" y="1955159"/>
            <a:ext cx="646195" cy="640321"/>
          </a:xfrm>
          <a:custGeom>
            <a:avLst/>
            <a:gdLst/>
            <a:ahLst/>
            <a:cxnLst/>
            <a:rect r="r" b="b" t="t" l="l"/>
            <a:pathLst>
              <a:path h="640321" w="646195">
                <a:moveTo>
                  <a:pt x="0" y="0"/>
                </a:moveTo>
                <a:lnTo>
                  <a:pt x="646195" y="0"/>
                </a:lnTo>
                <a:lnTo>
                  <a:pt x="646195" y="640320"/>
                </a:lnTo>
                <a:lnTo>
                  <a:pt x="0" y="6403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73841" y="4341445"/>
            <a:ext cx="597951" cy="664390"/>
          </a:xfrm>
          <a:custGeom>
            <a:avLst/>
            <a:gdLst/>
            <a:ahLst/>
            <a:cxnLst/>
            <a:rect r="r" b="b" t="t" l="l"/>
            <a:pathLst>
              <a:path h="664390" w="597951">
                <a:moveTo>
                  <a:pt x="0" y="0"/>
                </a:moveTo>
                <a:lnTo>
                  <a:pt x="597951" y="0"/>
                </a:lnTo>
                <a:lnTo>
                  <a:pt x="597951" y="664390"/>
                </a:lnTo>
                <a:lnTo>
                  <a:pt x="0" y="6643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73841" y="6970343"/>
            <a:ext cx="597951" cy="611288"/>
          </a:xfrm>
          <a:custGeom>
            <a:avLst/>
            <a:gdLst/>
            <a:ahLst/>
            <a:cxnLst/>
            <a:rect r="r" b="b" t="t" l="l"/>
            <a:pathLst>
              <a:path h="611288" w="597951">
                <a:moveTo>
                  <a:pt x="0" y="0"/>
                </a:moveTo>
                <a:lnTo>
                  <a:pt x="597951" y="0"/>
                </a:lnTo>
                <a:lnTo>
                  <a:pt x="597951" y="611289"/>
                </a:lnTo>
                <a:lnTo>
                  <a:pt x="0" y="6112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240082" y="709498"/>
            <a:ext cx="9807835" cy="84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62"/>
              </a:lnSpc>
            </a:pPr>
            <a:r>
              <a:rPr lang="en-US" sz="7400">
                <a:solidFill>
                  <a:srgbClr val="A4C8D8"/>
                </a:solidFill>
                <a:latin typeface="Copperplate Gothic 29 AB Bold"/>
                <a:ea typeface="Copperplate Gothic 29 AB Bold"/>
                <a:cs typeface="Copperplate Gothic 29 AB Bold"/>
                <a:sym typeface="Copperplate Gothic 29 AB Bold"/>
              </a:rPr>
              <a:t>PROBLEM STATEMENT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2600" y="1654868"/>
            <a:ext cx="1227437" cy="300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7"/>
              </a:lnSpc>
            </a:pPr>
            <a:r>
              <a:rPr lang="en-US" sz="1457" b="true">
                <a:solidFill>
                  <a:srgbClr val="FFFFFF"/>
                </a:solidFill>
                <a:latin typeface="Hussar Bold"/>
                <a:ea typeface="Hussar Bold"/>
                <a:cs typeface="Hussar Bold"/>
                <a:sym typeface="Hussar Bold"/>
              </a:rPr>
              <a:t>IEEE NSUT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892600" y="598310"/>
            <a:ext cx="1094789" cy="1077128"/>
            <a:chOff x="0" y="0"/>
            <a:chExt cx="2970238" cy="292232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970276" cy="2922347"/>
            </a:xfrm>
            <a:custGeom>
              <a:avLst/>
              <a:gdLst/>
              <a:ahLst/>
              <a:cxnLst/>
              <a:rect r="r" b="b" t="t" l="l"/>
              <a:pathLst>
                <a:path h="2922347" w="2970276">
                  <a:moveTo>
                    <a:pt x="0" y="0"/>
                  </a:moveTo>
                  <a:lnTo>
                    <a:pt x="2970276" y="0"/>
                  </a:lnTo>
                  <a:lnTo>
                    <a:pt x="2970276" y="2922347"/>
                  </a:lnTo>
                  <a:lnTo>
                    <a:pt x="0" y="2922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1" t="-821" r="0" b="-82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6343443" y="598310"/>
            <a:ext cx="1094789" cy="1077128"/>
            <a:chOff x="0" y="0"/>
            <a:chExt cx="2970238" cy="292232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970276" cy="2922347"/>
            </a:xfrm>
            <a:custGeom>
              <a:avLst/>
              <a:gdLst/>
              <a:ahLst/>
              <a:cxnLst/>
              <a:rect r="r" b="b" t="t" l="l"/>
              <a:pathLst>
                <a:path h="2922347" w="2970276">
                  <a:moveTo>
                    <a:pt x="0" y="0"/>
                  </a:moveTo>
                  <a:lnTo>
                    <a:pt x="2970276" y="0"/>
                  </a:lnTo>
                  <a:lnTo>
                    <a:pt x="2970276" y="2922347"/>
                  </a:lnTo>
                  <a:lnTo>
                    <a:pt x="0" y="2922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1" t="-821" r="0" b="-82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90238"/>
          </a:xfrm>
          <a:custGeom>
            <a:avLst/>
            <a:gdLst/>
            <a:ahLst/>
            <a:cxnLst/>
            <a:rect r="r" b="b" t="t" l="l"/>
            <a:pathLst>
              <a:path h="10290238" w="18288000">
                <a:moveTo>
                  <a:pt x="0" y="0"/>
                </a:moveTo>
                <a:lnTo>
                  <a:pt x="18288000" y="0"/>
                </a:lnTo>
                <a:lnTo>
                  <a:pt x="18288000" y="10290238"/>
                </a:lnTo>
                <a:lnTo>
                  <a:pt x="0" y="10290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163" y="7961405"/>
            <a:ext cx="18201599" cy="2822400"/>
          </a:xfrm>
          <a:custGeom>
            <a:avLst/>
            <a:gdLst/>
            <a:ahLst/>
            <a:cxnLst/>
            <a:rect r="r" b="b" t="t" l="l"/>
            <a:pathLst>
              <a:path h="2822400" w="18201599">
                <a:moveTo>
                  <a:pt x="0" y="0"/>
                </a:moveTo>
                <a:lnTo>
                  <a:pt x="18201598" y="0"/>
                </a:lnTo>
                <a:lnTo>
                  <a:pt x="18201598" y="2822400"/>
                </a:lnTo>
                <a:lnTo>
                  <a:pt x="0" y="2822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" t="0" r="-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-138994"/>
            <a:ext cx="18160198" cy="9835180"/>
          </a:xfrm>
          <a:custGeom>
            <a:avLst/>
            <a:gdLst/>
            <a:ahLst/>
            <a:cxnLst/>
            <a:rect r="r" b="b" t="t" l="l"/>
            <a:pathLst>
              <a:path h="9835180" w="18160198">
                <a:moveTo>
                  <a:pt x="0" y="0"/>
                </a:moveTo>
                <a:lnTo>
                  <a:pt x="18160198" y="0"/>
                </a:lnTo>
                <a:lnTo>
                  <a:pt x="18160198" y="9835179"/>
                </a:lnTo>
                <a:lnTo>
                  <a:pt x="0" y="98351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2679679"/>
            <a:ext cx="8597796" cy="2320547"/>
            <a:chOff x="0" y="0"/>
            <a:chExt cx="2264440" cy="6111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64440" cy="611173"/>
            </a:xfrm>
            <a:custGeom>
              <a:avLst/>
              <a:gdLst/>
              <a:ahLst/>
              <a:cxnLst/>
              <a:rect r="r" b="b" t="t" l="l"/>
              <a:pathLst>
                <a:path h="611173" w="2264440">
                  <a:moveTo>
                    <a:pt x="60330" y="0"/>
                  </a:moveTo>
                  <a:lnTo>
                    <a:pt x="2204110" y="0"/>
                  </a:lnTo>
                  <a:cubicBezTo>
                    <a:pt x="2237429" y="0"/>
                    <a:pt x="2264440" y="27011"/>
                    <a:pt x="2264440" y="60330"/>
                  </a:cubicBezTo>
                  <a:lnTo>
                    <a:pt x="2264440" y="550842"/>
                  </a:lnTo>
                  <a:cubicBezTo>
                    <a:pt x="2264440" y="566843"/>
                    <a:pt x="2258084" y="582188"/>
                    <a:pt x="2246770" y="593502"/>
                  </a:cubicBezTo>
                  <a:cubicBezTo>
                    <a:pt x="2235456" y="604817"/>
                    <a:pt x="2220110" y="611173"/>
                    <a:pt x="2204110" y="611173"/>
                  </a:cubicBezTo>
                  <a:lnTo>
                    <a:pt x="60330" y="611173"/>
                  </a:lnTo>
                  <a:cubicBezTo>
                    <a:pt x="44330" y="611173"/>
                    <a:pt x="28985" y="604817"/>
                    <a:pt x="17670" y="593502"/>
                  </a:cubicBezTo>
                  <a:cubicBezTo>
                    <a:pt x="6356" y="582188"/>
                    <a:pt x="0" y="566843"/>
                    <a:pt x="0" y="550842"/>
                  </a:cubicBezTo>
                  <a:lnTo>
                    <a:pt x="0" y="60330"/>
                  </a:lnTo>
                  <a:cubicBezTo>
                    <a:pt x="0" y="44330"/>
                    <a:pt x="6356" y="28985"/>
                    <a:pt x="17670" y="17670"/>
                  </a:cubicBezTo>
                  <a:cubicBezTo>
                    <a:pt x="28985" y="6356"/>
                    <a:pt x="44330" y="0"/>
                    <a:pt x="60330" y="0"/>
                  </a:cubicBezTo>
                  <a:close/>
                </a:path>
              </a:pathLst>
            </a:custGeom>
            <a:solidFill>
              <a:srgbClr val="A4C8D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264440" cy="649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4731511"/>
            <a:ext cx="8597796" cy="2732099"/>
            <a:chOff x="0" y="0"/>
            <a:chExt cx="2264440" cy="7195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64440" cy="719565"/>
            </a:xfrm>
            <a:custGeom>
              <a:avLst/>
              <a:gdLst/>
              <a:ahLst/>
              <a:cxnLst/>
              <a:rect r="r" b="b" t="t" l="l"/>
              <a:pathLst>
                <a:path h="719565" w="2264440">
                  <a:moveTo>
                    <a:pt x="60330" y="0"/>
                  </a:moveTo>
                  <a:lnTo>
                    <a:pt x="2204110" y="0"/>
                  </a:lnTo>
                  <a:cubicBezTo>
                    <a:pt x="2237429" y="0"/>
                    <a:pt x="2264440" y="27011"/>
                    <a:pt x="2264440" y="60330"/>
                  </a:cubicBezTo>
                  <a:lnTo>
                    <a:pt x="2264440" y="659235"/>
                  </a:lnTo>
                  <a:cubicBezTo>
                    <a:pt x="2264440" y="675235"/>
                    <a:pt x="2258084" y="690581"/>
                    <a:pt x="2246770" y="701895"/>
                  </a:cubicBezTo>
                  <a:cubicBezTo>
                    <a:pt x="2235456" y="713209"/>
                    <a:pt x="2220110" y="719565"/>
                    <a:pt x="2204110" y="719565"/>
                  </a:cubicBezTo>
                  <a:lnTo>
                    <a:pt x="60330" y="719565"/>
                  </a:lnTo>
                  <a:cubicBezTo>
                    <a:pt x="44330" y="719565"/>
                    <a:pt x="28985" y="713209"/>
                    <a:pt x="17670" y="701895"/>
                  </a:cubicBezTo>
                  <a:cubicBezTo>
                    <a:pt x="6356" y="690581"/>
                    <a:pt x="0" y="675235"/>
                    <a:pt x="0" y="659235"/>
                  </a:cubicBezTo>
                  <a:lnTo>
                    <a:pt x="0" y="60330"/>
                  </a:lnTo>
                  <a:cubicBezTo>
                    <a:pt x="0" y="44330"/>
                    <a:pt x="6356" y="28985"/>
                    <a:pt x="17670" y="17670"/>
                  </a:cubicBezTo>
                  <a:cubicBezTo>
                    <a:pt x="28985" y="6356"/>
                    <a:pt x="44330" y="0"/>
                    <a:pt x="60330" y="0"/>
                  </a:cubicBezTo>
                  <a:close/>
                </a:path>
              </a:pathLst>
            </a:custGeom>
            <a:solidFill>
              <a:srgbClr val="A4C8D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264440" cy="7576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7189242"/>
            <a:ext cx="8597796" cy="2183363"/>
            <a:chOff x="0" y="0"/>
            <a:chExt cx="2264440" cy="5750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64440" cy="575042"/>
            </a:xfrm>
            <a:custGeom>
              <a:avLst/>
              <a:gdLst/>
              <a:ahLst/>
              <a:cxnLst/>
              <a:rect r="r" b="b" t="t" l="l"/>
              <a:pathLst>
                <a:path h="575042" w="2264440">
                  <a:moveTo>
                    <a:pt x="60330" y="0"/>
                  </a:moveTo>
                  <a:lnTo>
                    <a:pt x="2204110" y="0"/>
                  </a:lnTo>
                  <a:cubicBezTo>
                    <a:pt x="2237429" y="0"/>
                    <a:pt x="2264440" y="27011"/>
                    <a:pt x="2264440" y="60330"/>
                  </a:cubicBezTo>
                  <a:lnTo>
                    <a:pt x="2264440" y="514712"/>
                  </a:lnTo>
                  <a:cubicBezTo>
                    <a:pt x="2264440" y="530712"/>
                    <a:pt x="2258084" y="546058"/>
                    <a:pt x="2246770" y="557372"/>
                  </a:cubicBezTo>
                  <a:cubicBezTo>
                    <a:pt x="2235456" y="568686"/>
                    <a:pt x="2220110" y="575042"/>
                    <a:pt x="2204110" y="575042"/>
                  </a:cubicBezTo>
                  <a:lnTo>
                    <a:pt x="60330" y="575042"/>
                  </a:lnTo>
                  <a:cubicBezTo>
                    <a:pt x="44330" y="575042"/>
                    <a:pt x="28985" y="568686"/>
                    <a:pt x="17670" y="557372"/>
                  </a:cubicBezTo>
                  <a:cubicBezTo>
                    <a:pt x="6356" y="546058"/>
                    <a:pt x="0" y="530712"/>
                    <a:pt x="0" y="514712"/>
                  </a:cubicBezTo>
                  <a:lnTo>
                    <a:pt x="0" y="60330"/>
                  </a:lnTo>
                  <a:cubicBezTo>
                    <a:pt x="0" y="44330"/>
                    <a:pt x="6356" y="28985"/>
                    <a:pt x="17670" y="17670"/>
                  </a:cubicBezTo>
                  <a:cubicBezTo>
                    <a:pt x="28985" y="6356"/>
                    <a:pt x="44330" y="0"/>
                    <a:pt x="60330" y="0"/>
                  </a:cubicBezTo>
                  <a:close/>
                </a:path>
              </a:pathLst>
            </a:custGeom>
            <a:solidFill>
              <a:srgbClr val="A4C8D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264440" cy="613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974965" y="2565379"/>
            <a:ext cx="16229343" cy="7202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91448" indent="-297149" lvl="2">
              <a:lnSpc>
                <a:spcPts val="5572"/>
              </a:lnSpc>
              <a:buFont typeface="Arial"/>
              <a:buChar char="⚬"/>
            </a:pPr>
            <a:r>
              <a:rPr lang="en-US" b="true" sz="383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Our Approach</a:t>
            </a:r>
          </a:p>
          <a:p>
            <a:pPr algn="l" marL="587057" indent="-195686" lvl="2">
              <a:lnSpc>
                <a:spcPts val="3669"/>
              </a:lnSpc>
              <a:buFont typeface="Arial"/>
              <a:buChar char="⚬"/>
            </a:pPr>
            <a:r>
              <a:rPr lang="en-US" b="true" sz="252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Agg</a:t>
            </a:r>
            <a:r>
              <a:rPr lang="en-US" b="true" sz="252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regate pollution, traffic, weather, and citizen data</a:t>
            </a:r>
          </a:p>
          <a:p>
            <a:pPr algn="l" marL="587057" indent="-195686" lvl="2">
              <a:lnSpc>
                <a:spcPts val="3669"/>
              </a:lnSpc>
              <a:buFont typeface="Arial"/>
              <a:buChar char="⚬"/>
            </a:pPr>
            <a:r>
              <a:rPr lang="en-US" b="true" sz="252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Analyze at ward granularity</a:t>
            </a:r>
          </a:p>
          <a:p>
            <a:pPr algn="l" marL="587057" indent="-195686" lvl="2">
              <a:lnSpc>
                <a:spcPts val="3669"/>
              </a:lnSpc>
              <a:buFont typeface="Arial"/>
              <a:buChar char="⚬"/>
            </a:pPr>
            <a:r>
              <a:rPr lang="en-US" b="true" sz="252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Convert data into clear actions</a:t>
            </a:r>
          </a:p>
          <a:p>
            <a:pPr algn="l" marL="891455" indent="-297152" lvl="2">
              <a:lnSpc>
                <a:spcPts val="5572"/>
              </a:lnSpc>
              <a:buFont typeface="Arial"/>
              <a:buChar char="⚬"/>
            </a:pPr>
            <a:r>
              <a:rPr lang="en-US" b="true" sz="383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What the Solution Delivers</a:t>
            </a:r>
          </a:p>
          <a:p>
            <a:pPr algn="l" marL="587057" indent="-195686" lvl="2">
              <a:lnSpc>
                <a:spcPts val="3669"/>
              </a:lnSpc>
              <a:buFont typeface="Arial"/>
              <a:buChar char="⚬"/>
            </a:pPr>
            <a:r>
              <a:rPr lang="en-US" b="true" sz="252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Real-time ward pollution status</a:t>
            </a:r>
          </a:p>
          <a:p>
            <a:pPr algn="l" marL="587057" indent="-195686" lvl="2">
              <a:lnSpc>
                <a:spcPts val="3669"/>
              </a:lnSpc>
              <a:buFont typeface="Arial"/>
              <a:buChar char="⚬"/>
            </a:pPr>
            <a:r>
              <a:rPr lang="en-US" b="true" sz="252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Sou</a:t>
            </a:r>
            <a:r>
              <a:rPr lang="en-US" b="true" sz="252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rce-wise pollution attribution</a:t>
            </a:r>
          </a:p>
          <a:p>
            <a:pPr algn="l" marL="587057" indent="-195686" lvl="2">
              <a:lnSpc>
                <a:spcPts val="3669"/>
              </a:lnSpc>
              <a:buFont typeface="Arial"/>
              <a:buChar char="⚬"/>
            </a:pPr>
            <a:r>
              <a:rPr lang="en-US" b="true" sz="252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Citizen alerts &amp; advisories</a:t>
            </a:r>
          </a:p>
          <a:p>
            <a:pPr algn="l" marL="587057" indent="-195686" lvl="2">
              <a:lnSpc>
                <a:spcPts val="3669"/>
              </a:lnSpc>
              <a:buFont typeface="Arial"/>
              <a:buChar char="⚬"/>
            </a:pPr>
            <a:r>
              <a:rPr lang="en-US" b="true" sz="252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Authority-focused action recommendations</a:t>
            </a:r>
          </a:p>
          <a:p>
            <a:pPr algn="l" marL="891455" indent="-297152" lvl="2">
              <a:lnSpc>
                <a:spcPts val="5572"/>
              </a:lnSpc>
              <a:buFont typeface="Arial"/>
              <a:buChar char="⚬"/>
            </a:pPr>
            <a:r>
              <a:rPr lang="en-US" b="true" sz="383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Why This Stands Out</a:t>
            </a:r>
          </a:p>
          <a:p>
            <a:pPr algn="l" marL="587057" indent="-195686" lvl="2">
              <a:lnSpc>
                <a:spcPts val="3669"/>
              </a:lnSpc>
              <a:buFont typeface="Arial"/>
              <a:buChar char="⚬"/>
            </a:pPr>
            <a:r>
              <a:rPr lang="en-US" b="true" sz="252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Ward-first design (not city-first)</a:t>
            </a:r>
          </a:p>
          <a:p>
            <a:pPr algn="l" marL="587057" indent="-195686" lvl="2">
              <a:lnSpc>
                <a:spcPts val="3669"/>
              </a:lnSpc>
              <a:buFont typeface="Arial"/>
              <a:buChar char="⚬"/>
            </a:pPr>
            <a:r>
              <a:rPr lang="en-US" b="true" sz="252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Action-oriented, not data-heavy</a:t>
            </a:r>
          </a:p>
          <a:p>
            <a:pPr algn="l" marL="587057" indent="-195686" lvl="2">
              <a:lnSpc>
                <a:spcPts val="3669"/>
              </a:lnSpc>
              <a:buFont typeface="Arial"/>
              <a:buChar char="⚬"/>
            </a:pPr>
            <a:r>
              <a:rPr lang="en-US" b="true" sz="252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Built for both citizens &amp; government</a:t>
            </a:r>
          </a:p>
          <a:p>
            <a:pPr algn="l" marL="587310" indent="-195770" lvl="2">
              <a:lnSpc>
                <a:spcPts val="3672"/>
              </a:lnSpc>
              <a:buFont typeface="Arial"/>
              <a:buChar char="⚬"/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481305" y="154250"/>
            <a:ext cx="1094789" cy="1077128"/>
            <a:chOff x="0" y="0"/>
            <a:chExt cx="2970238" cy="292232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970276" cy="2922347"/>
            </a:xfrm>
            <a:custGeom>
              <a:avLst/>
              <a:gdLst/>
              <a:ahLst/>
              <a:cxnLst/>
              <a:rect r="r" b="b" t="t" l="l"/>
              <a:pathLst>
                <a:path h="2922347" w="2970276">
                  <a:moveTo>
                    <a:pt x="0" y="0"/>
                  </a:moveTo>
                  <a:lnTo>
                    <a:pt x="2970276" y="0"/>
                  </a:lnTo>
                  <a:lnTo>
                    <a:pt x="2970276" y="2922347"/>
                  </a:lnTo>
                  <a:lnTo>
                    <a:pt x="0" y="2922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" t="-821" r="0" b="-82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6710648" y="250554"/>
            <a:ext cx="1094789" cy="1077128"/>
            <a:chOff x="0" y="0"/>
            <a:chExt cx="2970238" cy="29223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970276" cy="2922347"/>
            </a:xfrm>
            <a:custGeom>
              <a:avLst/>
              <a:gdLst/>
              <a:ahLst/>
              <a:cxnLst/>
              <a:rect r="r" b="b" t="t" l="l"/>
              <a:pathLst>
                <a:path h="2922347" w="2970276">
                  <a:moveTo>
                    <a:pt x="0" y="0"/>
                  </a:moveTo>
                  <a:lnTo>
                    <a:pt x="2970276" y="0"/>
                  </a:lnTo>
                  <a:lnTo>
                    <a:pt x="2970276" y="2922347"/>
                  </a:lnTo>
                  <a:lnTo>
                    <a:pt x="0" y="2922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" t="-821" r="0" b="-82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9793036" y="4090015"/>
            <a:ext cx="8248739" cy="4267494"/>
          </a:xfrm>
          <a:custGeom>
            <a:avLst/>
            <a:gdLst/>
            <a:ahLst/>
            <a:cxnLst/>
            <a:rect r="r" b="b" t="t" l="l"/>
            <a:pathLst>
              <a:path h="4267494" w="8248739">
                <a:moveTo>
                  <a:pt x="0" y="0"/>
                </a:moveTo>
                <a:lnTo>
                  <a:pt x="8248740" y="0"/>
                </a:lnTo>
                <a:lnTo>
                  <a:pt x="8248740" y="4267494"/>
                </a:lnTo>
                <a:lnTo>
                  <a:pt x="0" y="42674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69" r="-3320" b="-169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625842" y="827218"/>
            <a:ext cx="13142881" cy="84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62"/>
              </a:lnSpc>
            </a:pPr>
            <a:r>
              <a:rPr lang="en-US" sz="7400">
                <a:solidFill>
                  <a:srgbClr val="A4C8D8"/>
                </a:solidFill>
                <a:latin typeface="Copperplate Gothic 29 AB Bold"/>
                <a:ea typeface="Copperplate Gothic 29 AB Bold"/>
                <a:cs typeface="Copperplate Gothic 29 AB Bold"/>
                <a:sym typeface="Copperplate Gothic 29 AB Bold"/>
              </a:rPr>
              <a:t>SOLUTION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08196" y="1637338"/>
            <a:ext cx="1263596" cy="317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500" b="true">
                <a:solidFill>
                  <a:srgbClr val="FFFFFF"/>
                </a:solidFill>
                <a:latin typeface="Hussar Bold"/>
                <a:ea typeface="Hussar Bold"/>
                <a:cs typeface="Hussar Bold"/>
                <a:sym typeface="Hussar Bold"/>
              </a:rPr>
              <a:t>IEEE NSUT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90238"/>
          </a:xfrm>
          <a:custGeom>
            <a:avLst/>
            <a:gdLst/>
            <a:ahLst/>
            <a:cxnLst/>
            <a:rect r="r" b="b" t="t" l="l"/>
            <a:pathLst>
              <a:path h="10290238" w="18288000">
                <a:moveTo>
                  <a:pt x="0" y="0"/>
                </a:moveTo>
                <a:lnTo>
                  <a:pt x="18288000" y="0"/>
                </a:lnTo>
                <a:lnTo>
                  <a:pt x="18288000" y="10290238"/>
                </a:lnTo>
                <a:lnTo>
                  <a:pt x="0" y="10290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163" y="7961405"/>
            <a:ext cx="18201599" cy="2822400"/>
          </a:xfrm>
          <a:custGeom>
            <a:avLst/>
            <a:gdLst/>
            <a:ahLst/>
            <a:cxnLst/>
            <a:rect r="r" b="b" t="t" l="l"/>
            <a:pathLst>
              <a:path h="2822400" w="18201599">
                <a:moveTo>
                  <a:pt x="0" y="0"/>
                </a:moveTo>
                <a:lnTo>
                  <a:pt x="18201598" y="0"/>
                </a:lnTo>
                <a:lnTo>
                  <a:pt x="18201598" y="2822400"/>
                </a:lnTo>
                <a:lnTo>
                  <a:pt x="0" y="2822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" t="0" r="-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7640" y="339840"/>
            <a:ext cx="17429040" cy="9439200"/>
          </a:xfrm>
          <a:custGeom>
            <a:avLst/>
            <a:gdLst/>
            <a:ahLst/>
            <a:cxnLst/>
            <a:rect r="r" b="b" t="t" l="l"/>
            <a:pathLst>
              <a:path h="9439200" w="17429040">
                <a:moveTo>
                  <a:pt x="0" y="0"/>
                </a:moveTo>
                <a:lnTo>
                  <a:pt x="17429040" y="0"/>
                </a:lnTo>
                <a:lnTo>
                  <a:pt x="17429040" y="9439200"/>
                </a:lnTo>
                <a:lnTo>
                  <a:pt x="0" y="9439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06764" y="836581"/>
            <a:ext cx="13142881" cy="84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62"/>
              </a:lnSpc>
            </a:pPr>
            <a:r>
              <a:rPr lang="en-US" sz="7400">
                <a:solidFill>
                  <a:srgbClr val="A4C8D8"/>
                </a:solidFill>
                <a:latin typeface="Copperplate Gothic 29 AB Bold"/>
                <a:ea typeface="Copperplate Gothic 29 AB Bold"/>
                <a:cs typeface="Copperplate Gothic 29 AB Bold"/>
                <a:sym typeface="Copperplate Gothic 29 AB Bold"/>
              </a:rPr>
              <a:t>ARCHITECTURE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765976" y="2832079"/>
            <a:ext cx="11645724" cy="6714151"/>
          </a:xfrm>
          <a:custGeom>
            <a:avLst/>
            <a:gdLst/>
            <a:ahLst/>
            <a:cxnLst/>
            <a:rect r="r" b="b" t="t" l="l"/>
            <a:pathLst>
              <a:path h="6714151" w="11645724">
                <a:moveTo>
                  <a:pt x="0" y="0"/>
                </a:moveTo>
                <a:lnTo>
                  <a:pt x="11645724" y="0"/>
                </a:lnTo>
                <a:lnTo>
                  <a:pt x="11645724" y="6714151"/>
                </a:lnTo>
                <a:lnTo>
                  <a:pt x="0" y="67141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274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68449" y="1724284"/>
            <a:ext cx="1263596" cy="317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500" b="true">
                <a:solidFill>
                  <a:srgbClr val="FFFFFF"/>
                </a:solidFill>
                <a:latin typeface="Hussar Bold"/>
                <a:ea typeface="Hussar Bold"/>
                <a:cs typeface="Hussar Bold"/>
                <a:sym typeface="Hussar Bold"/>
              </a:rPr>
              <a:t>IEEE NSUT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46092" y="1673645"/>
            <a:ext cx="15265608" cy="1158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99"/>
              </a:lnSpc>
              <a:spcBef>
                <a:spcPct val="0"/>
              </a:spcBef>
            </a:pPr>
            <a:r>
              <a:rPr lang="en-US" b="true" sz="6142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Sy</a:t>
            </a:r>
            <a:r>
              <a:rPr lang="en-US" b="true" sz="6142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stem Architecture &amp; Data Flow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39238" y="990600"/>
            <a:ext cx="9525" cy="263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714415" y="7171217"/>
            <a:ext cx="4581488" cy="1738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6508" indent="-258254" lvl="1">
              <a:lnSpc>
                <a:spcPts val="3508"/>
              </a:lnSpc>
              <a:buFont typeface="Arial"/>
              <a:buChar char="•"/>
            </a:pPr>
            <a:r>
              <a:rPr lang="en-US" b="true" sz="2392">
                <a:solidFill>
                  <a:srgbClr val="FFFFFF"/>
                </a:solidFill>
                <a:latin typeface="Hussar Bold"/>
                <a:ea typeface="Hussar Bold"/>
                <a:cs typeface="Hussar Bold"/>
                <a:sym typeface="Hussar Bold"/>
              </a:rPr>
              <a:t>Data Ingestion Layer</a:t>
            </a:r>
          </a:p>
          <a:p>
            <a:pPr algn="l" marL="516508" indent="-258254" lvl="1">
              <a:lnSpc>
                <a:spcPts val="3508"/>
              </a:lnSpc>
              <a:buFont typeface="Arial"/>
              <a:buChar char="•"/>
            </a:pPr>
            <a:r>
              <a:rPr lang="en-US" b="true" sz="2392">
                <a:solidFill>
                  <a:srgbClr val="FFFFFF"/>
                </a:solidFill>
                <a:latin typeface="Hussar Bold"/>
                <a:ea typeface="Hussar Bold"/>
                <a:cs typeface="Hussar Bold"/>
                <a:sym typeface="Hussar Bold"/>
              </a:rPr>
              <a:t>AI &amp; Analytics Engine</a:t>
            </a:r>
          </a:p>
          <a:p>
            <a:pPr algn="l" marL="516508" indent="-258254" lvl="1">
              <a:lnSpc>
                <a:spcPts val="3508"/>
              </a:lnSpc>
              <a:buFont typeface="Arial"/>
              <a:buChar char="•"/>
            </a:pPr>
            <a:r>
              <a:rPr lang="en-US" b="true" sz="2392">
                <a:solidFill>
                  <a:srgbClr val="FFFFFF"/>
                </a:solidFill>
                <a:latin typeface="Hussar Bold"/>
                <a:ea typeface="Hussar Bold"/>
                <a:cs typeface="Hussar Bold"/>
                <a:sym typeface="Hussar Bold"/>
              </a:rPr>
              <a:t>Visualization &amp; Alert Module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4243" y="2814313"/>
            <a:ext cx="5034818" cy="4423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5628" indent="-257814" lvl="1">
              <a:lnSpc>
                <a:spcPts val="350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388">
                <a:solidFill>
                  <a:srgbClr val="FFFFFF"/>
                </a:solidFill>
                <a:latin typeface="Hussar Bold"/>
                <a:ea typeface="Hussar Bold"/>
                <a:cs typeface="Hussar Bold"/>
                <a:sym typeface="Hussar Bold"/>
              </a:rPr>
              <a:t>Multi-source d</a:t>
            </a:r>
            <a:r>
              <a:rPr lang="en-US" b="true" sz="2388">
                <a:solidFill>
                  <a:srgbClr val="FFFFFF"/>
                </a:solidFill>
                <a:latin typeface="Hussar Bold"/>
                <a:ea typeface="Hussar Bold"/>
                <a:cs typeface="Hussar Bold"/>
                <a:sym typeface="Hussar Bold"/>
              </a:rPr>
              <a:t>ata ingestion (AQI, traffic, weather)</a:t>
            </a:r>
          </a:p>
          <a:p>
            <a:pPr algn="l" marL="515628" indent="-257814" lvl="1">
              <a:lnSpc>
                <a:spcPts val="350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388">
                <a:solidFill>
                  <a:srgbClr val="FFFFFF"/>
                </a:solidFill>
                <a:latin typeface="Hussar Bold"/>
                <a:ea typeface="Hussar Bold"/>
                <a:cs typeface="Hussar Bold"/>
                <a:sym typeface="Hussar Bold"/>
              </a:rPr>
              <a:t>Preprocessing &amp; normalization</a:t>
            </a:r>
          </a:p>
          <a:p>
            <a:pPr algn="l" marL="515628" indent="-257814" lvl="1">
              <a:lnSpc>
                <a:spcPts val="350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388">
                <a:solidFill>
                  <a:srgbClr val="FFFFFF"/>
                </a:solidFill>
                <a:latin typeface="Hussar Bold"/>
                <a:ea typeface="Hussar Bold"/>
                <a:cs typeface="Hussar Bold"/>
                <a:sym typeface="Hussar Bold"/>
              </a:rPr>
              <a:t>AI-based pattern &amp; risk analysis</a:t>
            </a:r>
          </a:p>
          <a:p>
            <a:pPr algn="l" marL="515628" indent="-257814" lvl="1">
              <a:lnSpc>
                <a:spcPts val="350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388">
                <a:solidFill>
                  <a:srgbClr val="FFFFFF"/>
                </a:solidFill>
                <a:latin typeface="Hussar Bold"/>
                <a:ea typeface="Hussar Bold"/>
                <a:cs typeface="Hussar Bold"/>
                <a:sym typeface="Hussar Bold"/>
              </a:rPr>
              <a:t>Role-based dashboard delivery</a:t>
            </a:r>
          </a:p>
          <a:p>
            <a:pPr algn="l">
              <a:lnSpc>
                <a:spcPts val="3502"/>
              </a:lnSpc>
              <a:spcBef>
                <a:spcPct val="0"/>
              </a:spcBef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852852" y="602848"/>
            <a:ext cx="1094789" cy="1077128"/>
            <a:chOff x="0" y="0"/>
            <a:chExt cx="2970238" cy="292232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970276" cy="2922347"/>
            </a:xfrm>
            <a:custGeom>
              <a:avLst/>
              <a:gdLst/>
              <a:ahLst/>
              <a:cxnLst/>
              <a:rect r="r" b="b" t="t" l="l"/>
              <a:pathLst>
                <a:path h="2922347" w="2970276">
                  <a:moveTo>
                    <a:pt x="0" y="0"/>
                  </a:moveTo>
                  <a:lnTo>
                    <a:pt x="2970276" y="0"/>
                  </a:lnTo>
                  <a:lnTo>
                    <a:pt x="2970276" y="2922347"/>
                  </a:lnTo>
                  <a:lnTo>
                    <a:pt x="0" y="2922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" t="-821" r="0" b="-82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6870" y="605873"/>
            <a:ext cx="1094789" cy="1077128"/>
            <a:chOff x="0" y="0"/>
            <a:chExt cx="2970238" cy="29223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970276" cy="2922347"/>
            </a:xfrm>
            <a:custGeom>
              <a:avLst/>
              <a:gdLst/>
              <a:ahLst/>
              <a:cxnLst/>
              <a:rect r="r" b="b" t="t" l="l"/>
              <a:pathLst>
                <a:path h="2922347" w="2970276">
                  <a:moveTo>
                    <a:pt x="0" y="0"/>
                  </a:moveTo>
                  <a:lnTo>
                    <a:pt x="2970276" y="0"/>
                  </a:lnTo>
                  <a:lnTo>
                    <a:pt x="2970276" y="2922347"/>
                  </a:lnTo>
                  <a:lnTo>
                    <a:pt x="0" y="2922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" t="-821" r="0" b="-82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90238"/>
          </a:xfrm>
          <a:custGeom>
            <a:avLst/>
            <a:gdLst/>
            <a:ahLst/>
            <a:cxnLst/>
            <a:rect r="r" b="b" t="t" l="l"/>
            <a:pathLst>
              <a:path h="10290238" w="18288000">
                <a:moveTo>
                  <a:pt x="0" y="0"/>
                </a:moveTo>
                <a:lnTo>
                  <a:pt x="18288000" y="0"/>
                </a:lnTo>
                <a:lnTo>
                  <a:pt x="18288000" y="10290238"/>
                </a:lnTo>
                <a:lnTo>
                  <a:pt x="0" y="10290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163" y="7961405"/>
            <a:ext cx="18201599" cy="2822400"/>
          </a:xfrm>
          <a:custGeom>
            <a:avLst/>
            <a:gdLst/>
            <a:ahLst/>
            <a:cxnLst/>
            <a:rect r="r" b="b" t="t" l="l"/>
            <a:pathLst>
              <a:path h="2822400" w="18201599">
                <a:moveTo>
                  <a:pt x="0" y="0"/>
                </a:moveTo>
                <a:lnTo>
                  <a:pt x="18201598" y="0"/>
                </a:lnTo>
                <a:lnTo>
                  <a:pt x="18201598" y="2822400"/>
                </a:lnTo>
                <a:lnTo>
                  <a:pt x="0" y="2822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" t="0" r="-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7640" y="339840"/>
            <a:ext cx="17429040" cy="9439200"/>
          </a:xfrm>
          <a:custGeom>
            <a:avLst/>
            <a:gdLst/>
            <a:ahLst/>
            <a:cxnLst/>
            <a:rect r="r" b="b" t="t" l="l"/>
            <a:pathLst>
              <a:path h="9439200" w="17429040">
                <a:moveTo>
                  <a:pt x="0" y="0"/>
                </a:moveTo>
                <a:lnTo>
                  <a:pt x="17429040" y="0"/>
                </a:lnTo>
                <a:lnTo>
                  <a:pt x="17429040" y="9439200"/>
                </a:lnTo>
                <a:lnTo>
                  <a:pt x="0" y="9439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06764" y="674580"/>
            <a:ext cx="13142881" cy="84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62"/>
              </a:lnSpc>
            </a:pPr>
            <a:r>
              <a:rPr lang="en-US" sz="7400">
                <a:solidFill>
                  <a:srgbClr val="A4C8D8"/>
                </a:solidFill>
                <a:latin typeface="Copperplate Gothic 29 AB Bold"/>
                <a:ea typeface="Copperplate Gothic 29 AB Bold"/>
                <a:cs typeface="Copperplate Gothic 29 AB Bold"/>
                <a:sym typeface="Copperplate Gothic 29 AB Bold"/>
              </a:rPr>
              <a:t>TECHNOLOGY USED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606764" y="1955159"/>
            <a:ext cx="12692956" cy="7417446"/>
          </a:xfrm>
          <a:custGeom>
            <a:avLst/>
            <a:gdLst/>
            <a:ahLst/>
            <a:cxnLst/>
            <a:rect r="r" b="b" t="t" l="l"/>
            <a:pathLst>
              <a:path h="7417446" w="12692956">
                <a:moveTo>
                  <a:pt x="0" y="0"/>
                </a:moveTo>
                <a:lnTo>
                  <a:pt x="12692956" y="0"/>
                </a:lnTo>
                <a:lnTo>
                  <a:pt x="12692956" y="7417446"/>
                </a:lnTo>
                <a:lnTo>
                  <a:pt x="0" y="74174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512" t="-4000" r="-1823" b="-14478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54750" y="636480"/>
            <a:ext cx="1094789" cy="1077128"/>
            <a:chOff x="0" y="0"/>
            <a:chExt cx="2970238" cy="29223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970276" cy="2922347"/>
            </a:xfrm>
            <a:custGeom>
              <a:avLst/>
              <a:gdLst/>
              <a:ahLst/>
              <a:cxnLst/>
              <a:rect r="r" b="b" t="t" l="l"/>
              <a:pathLst>
                <a:path h="2922347" w="2970276">
                  <a:moveTo>
                    <a:pt x="0" y="0"/>
                  </a:moveTo>
                  <a:lnTo>
                    <a:pt x="2970276" y="0"/>
                  </a:lnTo>
                  <a:lnTo>
                    <a:pt x="2970276" y="2922347"/>
                  </a:lnTo>
                  <a:lnTo>
                    <a:pt x="0" y="2922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" t="-821" r="0" b="-82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6406870" y="636480"/>
            <a:ext cx="1094789" cy="1077128"/>
            <a:chOff x="0" y="0"/>
            <a:chExt cx="2970238" cy="292232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70276" cy="2922347"/>
            </a:xfrm>
            <a:custGeom>
              <a:avLst/>
              <a:gdLst/>
              <a:ahLst/>
              <a:cxnLst/>
              <a:rect r="r" b="b" t="t" l="l"/>
              <a:pathLst>
                <a:path h="2922347" w="2970276">
                  <a:moveTo>
                    <a:pt x="0" y="0"/>
                  </a:moveTo>
                  <a:lnTo>
                    <a:pt x="2970276" y="0"/>
                  </a:lnTo>
                  <a:lnTo>
                    <a:pt x="2970276" y="2922347"/>
                  </a:lnTo>
                  <a:lnTo>
                    <a:pt x="0" y="2922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" t="-821" r="0" b="-82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90238"/>
          </a:xfrm>
          <a:custGeom>
            <a:avLst/>
            <a:gdLst/>
            <a:ahLst/>
            <a:cxnLst/>
            <a:rect r="r" b="b" t="t" l="l"/>
            <a:pathLst>
              <a:path h="10290238" w="18288000">
                <a:moveTo>
                  <a:pt x="0" y="0"/>
                </a:moveTo>
                <a:lnTo>
                  <a:pt x="18288000" y="0"/>
                </a:lnTo>
                <a:lnTo>
                  <a:pt x="18288000" y="10290238"/>
                </a:lnTo>
                <a:lnTo>
                  <a:pt x="0" y="10290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163" y="7961405"/>
            <a:ext cx="18201599" cy="2822400"/>
          </a:xfrm>
          <a:custGeom>
            <a:avLst/>
            <a:gdLst/>
            <a:ahLst/>
            <a:cxnLst/>
            <a:rect r="r" b="b" t="t" l="l"/>
            <a:pathLst>
              <a:path h="2822400" w="18201599">
                <a:moveTo>
                  <a:pt x="0" y="0"/>
                </a:moveTo>
                <a:lnTo>
                  <a:pt x="18201598" y="0"/>
                </a:lnTo>
                <a:lnTo>
                  <a:pt x="18201598" y="2822400"/>
                </a:lnTo>
                <a:lnTo>
                  <a:pt x="0" y="2822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" t="0" r="-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7640" y="339840"/>
            <a:ext cx="17429040" cy="9439200"/>
          </a:xfrm>
          <a:custGeom>
            <a:avLst/>
            <a:gdLst/>
            <a:ahLst/>
            <a:cxnLst/>
            <a:rect r="r" b="b" t="t" l="l"/>
            <a:pathLst>
              <a:path h="9439200" w="17429040">
                <a:moveTo>
                  <a:pt x="0" y="0"/>
                </a:moveTo>
                <a:lnTo>
                  <a:pt x="17429040" y="0"/>
                </a:lnTo>
                <a:lnTo>
                  <a:pt x="17429040" y="9439200"/>
                </a:lnTo>
                <a:lnTo>
                  <a:pt x="0" y="9439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37256" y="646205"/>
            <a:ext cx="1094789" cy="1077128"/>
            <a:chOff x="0" y="0"/>
            <a:chExt cx="2970238" cy="29223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70276" cy="2922347"/>
            </a:xfrm>
            <a:custGeom>
              <a:avLst/>
              <a:gdLst/>
              <a:ahLst/>
              <a:cxnLst/>
              <a:rect r="r" b="b" t="t" l="l"/>
              <a:pathLst>
                <a:path h="2922347" w="2970276">
                  <a:moveTo>
                    <a:pt x="0" y="0"/>
                  </a:moveTo>
                  <a:lnTo>
                    <a:pt x="2970276" y="0"/>
                  </a:lnTo>
                  <a:lnTo>
                    <a:pt x="2970276" y="2922347"/>
                  </a:lnTo>
                  <a:lnTo>
                    <a:pt x="0" y="2922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" t="-821" r="0" b="-82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5991885" y="636477"/>
            <a:ext cx="1094789" cy="1077128"/>
            <a:chOff x="0" y="0"/>
            <a:chExt cx="2970238" cy="29223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970276" cy="2922347"/>
            </a:xfrm>
            <a:custGeom>
              <a:avLst/>
              <a:gdLst/>
              <a:ahLst/>
              <a:cxnLst/>
              <a:rect r="r" b="b" t="t" l="l"/>
              <a:pathLst>
                <a:path h="2922347" w="2970276">
                  <a:moveTo>
                    <a:pt x="0" y="0"/>
                  </a:moveTo>
                  <a:lnTo>
                    <a:pt x="2970276" y="0"/>
                  </a:lnTo>
                  <a:lnTo>
                    <a:pt x="2970276" y="2922347"/>
                  </a:lnTo>
                  <a:lnTo>
                    <a:pt x="0" y="2922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" t="-821" r="0" b="-82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9178204" y="2548640"/>
            <a:ext cx="5652266" cy="2504394"/>
          </a:xfrm>
          <a:custGeom>
            <a:avLst/>
            <a:gdLst/>
            <a:ahLst/>
            <a:cxnLst/>
            <a:rect r="r" b="b" t="t" l="l"/>
            <a:pathLst>
              <a:path h="2504394" w="5652266">
                <a:moveTo>
                  <a:pt x="0" y="0"/>
                </a:moveTo>
                <a:lnTo>
                  <a:pt x="5652266" y="0"/>
                </a:lnTo>
                <a:lnTo>
                  <a:pt x="5652266" y="2504394"/>
                </a:lnTo>
                <a:lnTo>
                  <a:pt x="0" y="25043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03" t="0" r="-3696" b="-10852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78204" y="5145119"/>
            <a:ext cx="7515788" cy="2422581"/>
          </a:xfrm>
          <a:custGeom>
            <a:avLst/>
            <a:gdLst/>
            <a:ahLst/>
            <a:cxnLst/>
            <a:rect r="r" b="b" t="t" l="l"/>
            <a:pathLst>
              <a:path h="2422581" w="7515788">
                <a:moveTo>
                  <a:pt x="0" y="0"/>
                </a:moveTo>
                <a:lnTo>
                  <a:pt x="7515789" y="0"/>
                </a:lnTo>
                <a:lnTo>
                  <a:pt x="7515789" y="2422581"/>
                </a:lnTo>
                <a:lnTo>
                  <a:pt x="0" y="24225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178204" y="7912485"/>
            <a:ext cx="8629762" cy="1831595"/>
          </a:xfrm>
          <a:custGeom>
            <a:avLst/>
            <a:gdLst/>
            <a:ahLst/>
            <a:cxnLst/>
            <a:rect r="r" b="b" t="t" l="l"/>
            <a:pathLst>
              <a:path h="1831595" w="8629762">
                <a:moveTo>
                  <a:pt x="0" y="0"/>
                </a:moveTo>
                <a:lnTo>
                  <a:pt x="8629762" y="0"/>
                </a:lnTo>
                <a:lnTo>
                  <a:pt x="8629762" y="1831595"/>
                </a:lnTo>
                <a:lnTo>
                  <a:pt x="0" y="183159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835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606764" y="684305"/>
            <a:ext cx="13142881" cy="84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62"/>
              </a:lnSpc>
            </a:pPr>
            <a:r>
              <a:rPr lang="en-US" sz="7400">
                <a:solidFill>
                  <a:srgbClr val="A4C8D8"/>
                </a:solidFill>
                <a:latin typeface="Copperplate Gothic 29 AB Bold"/>
                <a:ea typeface="Copperplate Gothic 29 AB Bold"/>
                <a:cs typeface="Copperplate Gothic 29 AB Bold"/>
                <a:sym typeface="Copperplate Gothic 29 AB Bold"/>
              </a:rPr>
              <a:t>FEATURE/USP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52852" y="2424815"/>
            <a:ext cx="7790898" cy="731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92022" indent="-330674" lvl="2">
              <a:lnSpc>
                <a:spcPts val="6201"/>
              </a:lnSpc>
              <a:buFont typeface="Arial"/>
              <a:buChar char="⚬"/>
            </a:pPr>
            <a:r>
              <a:rPr lang="en-US" b="true" sz="4270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</a:rPr>
              <a:t>Core Features</a:t>
            </a:r>
          </a:p>
          <a:p>
            <a:pPr algn="l" marL="1303564" indent="-434521" lvl="2">
              <a:lnSpc>
                <a:spcPts val="4383"/>
              </a:lnSpc>
              <a:buFont typeface="Arial"/>
              <a:buChar char="⚬"/>
            </a:pPr>
            <a:r>
              <a:rPr lang="en-US" b="true" sz="3018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</a:rPr>
              <a:t>Ward-wise pollution heatmap</a:t>
            </a:r>
          </a:p>
          <a:p>
            <a:pPr algn="l" marL="1303564" indent="-434521" lvl="2">
              <a:lnSpc>
                <a:spcPts val="4383"/>
              </a:lnSpc>
              <a:buFont typeface="Arial"/>
              <a:buChar char="⚬"/>
            </a:pPr>
            <a:r>
              <a:rPr lang="en-US" b="true" sz="3018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</a:rPr>
              <a:t>Source attribution (traffic, construction, weather)</a:t>
            </a:r>
          </a:p>
          <a:p>
            <a:pPr algn="l" marL="1303564" indent="-434521" lvl="2">
              <a:lnSpc>
                <a:spcPts val="4383"/>
              </a:lnSpc>
              <a:buFont typeface="Arial"/>
              <a:buChar char="⚬"/>
            </a:pPr>
            <a:r>
              <a:rPr lang="en-US" b="true" sz="3018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</a:rPr>
              <a:t>Predictive pollution alerts</a:t>
            </a:r>
          </a:p>
          <a:p>
            <a:pPr algn="l" marL="1303564" indent="-434521" lvl="2">
              <a:lnSpc>
                <a:spcPts val="4383"/>
              </a:lnSpc>
              <a:buFont typeface="Arial"/>
              <a:buChar char="⚬"/>
            </a:pPr>
            <a:r>
              <a:rPr lang="en-US" b="true" sz="3018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</a:rPr>
              <a:t>Citizen-friendly health advisories</a:t>
            </a:r>
          </a:p>
          <a:p>
            <a:pPr algn="l" marL="967826" indent="-322609" lvl="2">
              <a:lnSpc>
                <a:spcPts val="6049"/>
              </a:lnSpc>
              <a:buFont typeface="Arial"/>
              <a:buChar char="⚬"/>
            </a:pPr>
            <a:r>
              <a:rPr lang="en-US" b="true" sz="4166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</a:rPr>
              <a:t>Unique Selling Points (USP)</a:t>
            </a:r>
          </a:p>
          <a:p>
            <a:pPr algn="l" marL="1303564" indent="-434521" lvl="2">
              <a:lnSpc>
                <a:spcPts val="4383"/>
              </a:lnSpc>
              <a:buFont typeface="Arial"/>
              <a:buChar char="⚬"/>
            </a:pPr>
            <a:r>
              <a:rPr lang="en-US" b="true" sz="3018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</a:rPr>
              <a:t>Ward-level governance focus</a:t>
            </a:r>
          </a:p>
          <a:p>
            <a:pPr algn="l" marL="1303564" indent="-434521" lvl="2">
              <a:lnSpc>
                <a:spcPts val="4383"/>
              </a:lnSpc>
              <a:buFont typeface="Arial"/>
              <a:buChar char="⚬"/>
            </a:pPr>
            <a:r>
              <a:rPr lang="en-US" b="true" sz="3018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</a:rPr>
              <a:t>Dual-interface (citizen + authority)</a:t>
            </a:r>
          </a:p>
          <a:p>
            <a:pPr algn="l" marL="1303564" indent="-434521" lvl="2">
              <a:lnSpc>
                <a:spcPts val="4383"/>
              </a:lnSpc>
              <a:buFont typeface="Arial"/>
              <a:buChar char="⚬"/>
            </a:pPr>
            <a:r>
              <a:rPr lang="en-US" b="true" sz="3018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</a:rPr>
              <a:t>Action-priority ranking</a:t>
            </a:r>
          </a:p>
          <a:p>
            <a:pPr algn="l" marL="1303564" indent="-434521" lvl="2">
              <a:lnSpc>
                <a:spcPts val="4386"/>
              </a:lnSpc>
              <a:buFont typeface="Arial"/>
              <a:buChar char="⚬"/>
            </a:pPr>
            <a:r>
              <a:rPr lang="en-US" b="true" sz="3018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</a:rPr>
              <a:t>Low-cost, scalable architecture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52852" y="1859345"/>
            <a:ext cx="1263596" cy="317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500" b="true">
                <a:solidFill>
                  <a:srgbClr val="FFFFFF"/>
                </a:solidFill>
                <a:latin typeface="Hussar Bold"/>
                <a:ea typeface="Hussar Bold"/>
                <a:cs typeface="Hussar Bold"/>
                <a:sym typeface="Hussar Bold"/>
              </a:rPr>
              <a:t>IEEE NSUT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348802" y="1437380"/>
            <a:ext cx="11481668" cy="1203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80"/>
              </a:lnSpc>
              <a:spcBef>
                <a:spcPct val="0"/>
              </a:spcBef>
            </a:pPr>
            <a:r>
              <a:rPr lang="en-US" b="true" sz="6123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Key Features &amp; Unique Strengths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90238"/>
          </a:xfrm>
          <a:custGeom>
            <a:avLst/>
            <a:gdLst/>
            <a:ahLst/>
            <a:cxnLst/>
            <a:rect r="r" b="b" t="t" l="l"/>
            <a:pathLst>
              <a:path h="10290238" w="18288000">
                <a:moveTo>
                  <a:pt x="0" y="0"/>
                </a:moveTo>
                <a:lnTo>
                  <a:pt x="18288000" y="0"/>
                </a:lnTo>
                <a:lnTo>
                  <a:pt x="18288000" y="10290238"/>
                </a:lnTo>
                <a:lnTo>
                  <a:pt x="0" y="10290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163" y="7961405"/>
            <a:ext cx="18201599" cy="2822400"/>
          </a:xfrm>
          <a:custGeom>
            <a:avLst/>
            <a:gdLst/>
            <a:ahLst/>
            <a:cxnLst/>
            <a:rect r="r" b="b" t="t" l="l"/>
            <a:pathLst>
              <a:path h="2822400" w="18201599">
                <a:moveTo>
                  <a:pt x="0" y="0"/>
                </a:moveTo>
                <a:lnTo>
                  <a:pt x="18201598" y="0"/>
                </a:lnTo>
                <a:lnTo>
                  <a:pt x="18201598" y="2822400"/>
                </a:lnTo>
                <a:lnTo>
                  <a:pt x="0" y="2822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" t="0" r="-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7640" y="339840"/>
            <a:ext cx="17429040" cy="9439200"/>
          </a:xfrm>
          <a:custGeom>
            <a:avLst/>
            <a:gdLst/>
            <a:ahLst/>
            <a:cxnLst/>
            <a:rect r="r" b="b" t="t" l="l"/>
            <a:pathLst>
              <a:path h="9439200" w="17429040">
                <a:moveTo>
                  <a:pt x="0" y="0"/>
                </a:moveTo>
                <a:lnTo>
                  <a:pt x="17429040" y="0"/>
                </a:lnTo>
                <a:lnTo>
                  <a:pt x="17429040" y="9439200"/>
                </a:lnTo>
                <a:lnTo>
                  <a:pt x="0" y="9439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06764" y="655501"/>
            <a:ext cx="13142881" cy="84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62"/>
              </a:lnSpc>
            </a:pPr>
            <a:r>
              <a:rPr lang="en-US" sz="7400">
                <a:solidFill>
                  <a:srgbClr val="A4C8D8"/>
                </a:solidFill>
                <a:latin typeface="Copperplate Gothic 29 AB Bold"/>
                <a:ea typeface="Copperplate Gothic 29 AB Bold"/>
                <a:cs typeface="Copperplate Gothic 29 AB Bold"/>
                <a:sym typeface="Copperplate Gothic 29 AB Bold"/>
              </a:rPr>
              <a:t>REFERENCES/LINKS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032045" y="1679278"/>
            <a:ext cx="13443315" cy="5219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18257" indent="-339419" lvl="2">
              <a:lnSpc>
                <a:spcPts val="6365"/>
              </a:lnSpc>
              <a:buFont typeface="Arial"/>
              <a:buChar char="⚬"/>
            </a:pPr>
            <a:r>
              <a:rPr lang="en-US" b="true" sz="4383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</a:rPr>
              <a:t>Co</a:t>
            </a:r>
            <a:r>
              <a:rPr lang="en-US" b="true" sz="4383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</a:rPr>
              <a:t>ntent</a:t>
            </a:r>
          </a:p>
          <a:p>
            <a:pPr algn="l">
              <a:lnSpc>
                <a:spcPts val="3182"/>
              </a:lnSpc>
            </a:pPr>
          </a:p>
          <a:p>
            <a:pPr algn="l" marL="473219" indent="-236610" lvl="1">
              <a:lnSpc>
                <a:spcPts val="3182"/>
              </a:lnSpc>
              <a:buFont typeface="Arial"/>
              <a:buChar char="•"/>
            </a:pPr>
            <a:r>
              <a:rPr lang="en-US" b="true" sz="2191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</a:rPr>
              <a:t>CPCB AQI Data – </a:t>
            </a:r>
            <a:r>
              <a:rPr lang="en-US" b="true" sz="2191" u="sng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  <a:hlinkClick r:id="rId6" tooltip="https://app.cpcbccr.com"/>
              </a:rPr>
              <a:t>https://app.cpcbccr.com</a:t>
            </a:r>
          </a:p>
          <a:p>
            <a:pPr algn="l" marL="473219" indent="-236610" lvl="1">
              <a:lnSpc>
                <a:spcPts val="3182"/>
              </a:lnSpc>
              <a:buFont typeface="Arial"/>
              <a:buChar char="•"/>
            </a:pPr>
            <a:r>
              <a:rPr lang="en-US" b="true" sz="2191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</a:rPr>
              <a:t>OpenAQ Platform – </a:t>
            </a:r>
            <a:r>
              <a:rPr lang="en-US" b="true" sz="2191" u="sng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  <a:hlinkClick r:id="rId7" tooltip="https://app.cpcbccr.com"/>
              </a:rPr>
              <a:t>https://openaq.org</a:t>
            </a:r>
          </a:p>
          <a:p>
            <a:pPr algn="l" marL="473219" indent="-236610" lvl="1">
              <a:lnSpc>
                <a:spcPts val="3182"/>
              </a:lnSpc>
              <a:buFont typeface="Arial"/>
              <a:buChar char="•"/>
            </a:pPr>
            <a:r>
              <a:rPr lang="en-US" b="true" sz="2191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</a:rPr>
              <a:t>OpenWeather API – </a:t>
            </a:r>
            <a:r>
              <a:rPr lang="en-US" b="true" sz="2191" u="sng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  <a:hlinkClick r:id="rId8" tooltip="https://app.cpcbccr.com"/>
              </a:rPr>
              <a:t>https://openweathermap.org/api</a:t>
            </a:r>
          </a:p>
          <a:p>
            <a:pPr algn="l" marL="473219" indent="-236610" lvl="1">
              <a:lnSpc>
                <a:spcPts val="3182"/>
              </a:lnSpc>
              <a:buFont typeface="Arial"/>
              <a:buChar char="•"/>
            </a:pPr>
            <a:r>
              <a:rPr lang="en-US" b="true" sz="2191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</a:rPr>
              <a:t>OpenStreetMap – </a:t>
            </a:r>
            <a:r>
              <a:rPr lang="en-US" b="true" sz="2191" u="sng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  <a:hlinkClick r:id="rId9" tooltip="https://app.cpcbccr.com"/>
              </a:rPr>
              <a:t>https://www.openstreetmap.org</a:t>
            </a:r>
          </a:p>
          <a:p>
            <a:pPr algn="l" marL="473219" indent="-236610" lvl="1">
              <a:lnSpc>
                <a:spcPts val="3182"/>
              </a:lnSpc>
              <a:buFont typeface="Arial"/>
              <a:buChar char="•"/>
            </a:pPr>
            <a:r>
              <a:rPr lang="en-US" b="true" sz="2191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</a:rPr>
              <a:t>IEEE Xplore &amp; Google Scholar (Research Papers)</a:t>
            </a:r>
          </a:p>
          <a:p>
            <a:pPr algn="l">
              <a:lnSpc>
                <a:spcPts val="3182"/>
              </a:lnSpc>
            </a:pPr>
          </a:p>
          <a:p>
            <a:pPr algn="l">
              <a:lnSpc>
                <a:spcPts val="3182"/>
              </a:lnSpc>
            </a:pPr>
          </a:p>
          <a:p>
            <a:pPr algn="l" marL="1018255" indent="-339418" lvl="2">
              <a:lnSpc>
                <a:spcPts val="6365"/>
              </a:lnSpc>
              <a:buFont typeface="Arial"/>
              <a:buChar char="⚬"/>
            </a:pPr>
            <a:r>
              <a:rPr lang="en-US" b="true" sz="4383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</a:rPr>
              <a:t>G</a:t>
            </a:r>
            <a:r>
              <a:rPr lang="en-US" b="true" sz="4383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</a:rPr>
              <a:t>itHub Repository link</a:t>
            </a:r>
          </a:p>
          <a:p>
            <a:pPr algn="l" marL="1419658" indent="-354915" lvl="3">
              <a:lnSpc>
                <a:spcPts val="3182"/>
              </a:lnSpc>
              <a:buFont typeface="Arial"/>
              <a:buChar char="￭"/>
            </a:pPr>
            <a:r>
              <a:rPr lang="en-US" b="true" sz="2191" u="sng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  <a:hlinkClick r:id="rId10" tooltip="https://github.com/ANKUR172006/WARD-POLLUTION-DASHBOARD"/>
              </a:rPr>
              <a:t>https://github.com/ANKUR172006/WARD-POLLUTION-DASHBOARD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415431" y="1803103"/>
            <a:ext cx="938683" cy="1016291"/>
          </a:xfrm>
          <a:custGeom>
            <a:avLst/>
            <a:gdLst/>
            <a:ahLst/>
            <a:cxnLst/>
            <a:rect r="r" b="b" t="t" l="l"/>
            <a:pathLst>
              <a:path h="1016291" w="938683">
                <a:moveTo>
                  <a:pt x="0" y="0"/>
                </a:moveTo>
                <a:lnTo>
                  <a:pt x="938683" y="0"/>
                </a:lnTo>
                <a:lnTo>
                  <a:pt x="938683" y="1016291"/>
                </a:lnTo>
                <a:lnTo>
                  <a:pt x="0" y="101629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15431" y="5710462"/>
            <a:ext cx="957322" cy="957322"/>
          </a:xfrm>
          <a:custGeom>
            <a:avLst/>
            <a:gdLst/>
            <a:ahLst/>
            <a:cxnLst/>
            <a:rect r="r" b="b" t="t" l="l"/>
            <a:pathLst>
              <a:path h="957322" w="957322">
                <a:moveTo>
                  <a:pt x="0" y="0"/>
                </a:moveTo>
                <a:lnTo>
                  <a:pt x="957322" y="0"/>
                </a:lnTo>
                <a:lnTo>
                  <a:pt x="957322" y="957322"/>
                </a:lnTo>
                <a:lnTo>
                  <a:pt x="0" y="95732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98574" y="1685030"/>
            <a:ext cx="1003345" cy="207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6"/>
              </a:lnSpc>
            </a:pPr>
            <a:r>
              <a:rPr lang="en-US" sz="1191" b="true">
                <a:solidFill>
                  <a:srgbClr val="FFFFFF"/>
                </a:solidFill>
                <a:latin typeface="Hussar Bold"/>
                <a:ea typeface="Hussar Bold"/>
                <a:cs typeface="Hussar Bold"/>
                <a:sym typeface="Hussar Bold"/>
              </a:rPr>
              <a:t>IEEE NSUT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852852" y="521097"/>
            <a:ext cx="1094789" cy="1077128"/>
            <a:chOff x="0" y="0"/>
            <a:chExt cx="2970238" cy="292232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970276" cy="2922347"/>
            </a:xfrm>
            <a:custGeom>
              <a:avLst/>
              <a:gdLst/>
              <a:ahLst/>
              <a:cxnLst/>
              <a:rect r="r" b="b" t="t" l="l"/>
              <a:pathLst>
                <a:path h="2922347" w="2970276">
                  <a:moveTo>
                    <a:pt x="0" y="0"/>
                  </a:moveTo>
                  <a:lnTo>
                    <a:pt x="2970276" y="0"/>
                  </a:lnTo>
                  <a:lnTo>
                    <a:pt x="2970276" y="2922347"/>
                  </a:lnTo>
                  <a:lnTo>
                    <a:pt x="0" y="2922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1" t="-821" r="0" b="-82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971790" y="521097"/>
            <a:ext cx="1094789" cy="1077128"/>
            <a:chOff x="0" y="0"/>
            <a:chExt cx="2970238" cy="292232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970276" cy="2922347"/>
            </a:xfrm>
            <a:custGeom>
              <a:avLst/>
              <a:gdLst/>
              <a:ahLst/>
              <a:cxnLst/>
              <a:rect r="r" b="b" t="t" l="l"/>
              <a:pathLst>
                <a:path h="2922347" w="2970276">
                  <a:moveTo>
                    <a:pt x="0" y="0"/>
                  </a:moveTo>
                  <a:lnTo>
                    <a:pt x="2970276" y="0"/>
                  </a:lnTo>
                  <a:lnTo>
                    <a:pt x="2970276" y="2922347"/>
                  </a:lnTo>
                  <a:lnTo>
                    <a:pt x="0" y="2922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1" t="-821" r="0" b="-82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4168306" y="6961890"/>
            <a:ext cx="10402144" cy="1941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</a:p>
          <a:p>
            <a:pPr algn="l" marL="985557" indent="-328519" lvl="2">
              <a:lnSpc>
                <a:spcPts val="6160"/>
              </a:lnSpc>
              <a:buFont typeface="Arial"/>
              <a:buChar char="⚬"/>
            </a:pPr>
            <a:r>
              <a:rPr lang="en-US" b="true" sz="4242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</a:rPr>
              <a:t>DEMO VIDEO</a:t>
            </a:r>
          </a:p>
          <a:p>
            <a:pPr algn="l" marL="1374068" indent="-343517" lvl="3">
              <a:lnSpc>
                <a:spcPts val="3080"/>
              </a:lnSpc>
              <a:buFont typeface="Arial"/>
              <a:buChar char="￭"/>
            </a:pPr>
            <a:r>
              <a:rPr lang="en-US" b="true" sz="2121" u="sng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  <a:hlinkClick r:id="rId15" tooltip="https://drive.google.com/file/d/119GhUVHadu52MVlLpw4_4rv3ftjiY5MQ/view?usp=drivesdk"/>
              </a:rPr>
              <a:t>https://drive.google.com/file/d/119GhUVHadu52MVlLpw4_4rv3ftjiY5MQ/view?usp=drivesdk</a:t>
            </a:r>
          </a:p>
        </p:txBody>
      </p:sp>
      <p:grpSp>
        <p:nvGrpSpPr>
          <p:cNvPr name="Group 15" id="15"/>
          <p:cNvGrpSpPr/>
          <p:nvPr/>
        </p:nvGrpSpPr>
        <p:grpSpPr>
          <a:xfrm rot="5400000">
            <a:off x="2559093" y="7627710"/>
            <a:ext cx="762730" cy="667388"/>
            <a:chOff x="0" y="0"/>
            <a:chExt cx="812800" cy="7112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C8D8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8"/>
                </a:lnSpc>
              </a:pPr>
            </a:p>
          </p:txBody>
        </p:sp>
      </p:grp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90238"/>
          </a:xfrm>
          <a:custGeom>
            <a:avLst/>
            <a:gdLst/>
            <a:ahLst/>
            <a:cxnLst/>
            <a:rect r="r" b="b" t="t" l="l"/>
            <a:pathLst>
              <a:path h="10290238" w="18288000">
                <a:moveTo>
                  <a:pt x="0" y="0"/>
                </a:moveTo>
                <a:lnTo>
                  <a:pt x="18288000" y="0"/>
                </a:lnTo>
                <a:lnTo>
                  <a:pt x="18288000" y="10290238"/>
                </a:lnTo>
                <a:lnTo>
                  <a:pt x="0" y="10290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163" y="7961405"/>
            <a:ext cx="18201599" cy="2822400"/>
          </a:xfrm>
          <a:custGeom>
            <a:avLst/>
            <a:gdLst/>
            <a:ahLst/>
            <a:cxnLst/>
            <a:rect r="r" b="b" t="t" l="l"/>
            <a:pathLst>
              <a:path h="2822400" w="18201599">
                <a:moveTo>
                  <a:pt x="0" y="0"/>
                </a:moveTo>
                <a:lnTo>
                  <a:pt x="18201598" y="0"/>
                </a:lnTo>
                <a:lnTo>
                  <a:pt x="18201598" y="2822400"/>
                </a:lnTo>
                <a:lnTo>
                  <a:pt x="0" y="2822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" t="0" r="-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7640" y="339840"/>
            <a:ext cx="17429040" cy="9439200"/>
          </a:xfrm>
          <a:custGeom>
            <a:avLst/>
            <a:gdLst/>
            <a:ahLst/>
            <a:cxnLst/>
            <a:rect r="r" b="b" t="t" l="l"/>
            <a:pathLst>
              <a:path h="9439200" w="17429040">
                <a:moveTo>
                  <a:pt x="0" y="0"/>
                </a:moveTo>
                <a:lnTo>
                  <a:pt x="17429040" y="0"/>
                </a:lnTo>
                <a:lnTo>
                  <a:pt x="17429040" y="9439200"/>
                </a:lnTo>
                <a:lnTo>
                  <a:pt x="0" y="9439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63560" y="4842015"/>
            <a:ext cx="14960879" cy="2140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673"/>
              </a:lnSpc>
            </a:pPr>
            <a:r>
              <a:rPr lang="en-US" sz="18800">
                <a:solidFill>
                  <a:srgbClr val="A4C8D8"/>
                </a:solidFill>
                <a:latin typeface="Copperplate Gothic 29 AB Bold"/>
                <a:ea typeface="Copperplate Gothic 29 AB Bold"/>
                <a:cs typeface="Copperplate Gothic 29 AB Bold"/>
                <a:sym typeface="Copperplate Gothic 29 AB Bold"/>
              </a:rPr>
              <a:t>THANK YOU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5404763" y="1438199"/>
            <a:ext cx="2356199" cy="2357638"/>
            <a:chOff x="0" y="0"/>
            <a:chExt cx="3141599" cy="31435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41599" cy="3143504"/>
            </a:xfrm>
            <a:custGeom>
              <a:avLst/>
              <a:gdLst/>
              <a:ahLst/>
              <a:cxnLst/>
              <a:rect r="r" b="b" t="t" l="l"/>
              <a:pathLst>
                <a:path h="3143504" w="3141599">
                  <a:moveTo>
                    <a:pt x="0" y="0"/>
                  </a:moveTo>
                  <a:lnTo>
                    <a:pt x="3141599" y="0"/>
                  </a:lnTo>
                  <a:lnTo>
                    <a:pt x="3141599" y="3143504"/>
                  </a:lnTo>
                  <a:lnTo>
                    <a:pt x="0" y="31435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0" t="0" r="-3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2765879" y="1502283"/>
            <a:ext cx="2227678" cy="2229117"/>
            <a:chOff x="0" y="0"/>
            <a:chExt cx="2970238" cy="29721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70276" cy="2972181"/>
            </a:xfrm>
            <a:custGeom>
              <a:avLst/>
              <a:gdLst/>
              <a:ahLst/>
              <a:cxnLst/>
              <a:rect r="r" b="b" t="t" l="l"/>
              <a:pathLst>
                <a:path h="2972181" w="2970276">
                  <a:moveTo>
                    <a:pt x="0" y="0"/>
                  </a:moveTo>
                  <a:lnTo>
                    <a:pt x="2970276" y="0"/>
                  </a:lnTo>
                  <a:lnTo>
                    <a:pt x="2970276" y="2972181"/>
                  </a:lnTo>
                  <a:lnTo>
                    <a:pt x="0" y="2972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2" t="0" r="-3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062000" y="1585798"/>
            <a:ext cx="2246043" cy="2062077"/>
            <a:chOff x="0" y="0"/>
            <a:chExt cx="2994724" cy="274943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994660" cy="2749423"/>
            </a:xfrm>
            <a:custGeom>
              <a:avLst/>
              <a:gdLst/>
              <a:ahLst/>
              <a:cxnLst/>
              <a:rect r="r" b="b" t="t" l="l"/>
              <a:pathLst>
                <a:path h="2749423" w="2994660">
                  <a:moveTo>
                    <a:pt x="0" y="0"/>
                  </a:moveTo>
                  <a:lnTo>
                    <a:pt x="2994660" y="0"/>
                  </a:lnTo>
                  <a:lnTo>
                    <a:pt x="2994660" y="2749423"/>
                  </a:lnTo>
                  <a:lnTo>
                    <a:pt x="0" y="2749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55" t="0" r="-157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5242322" y="1804321"/>
            <a:ext cx="2286000" cy="1518123"/>
          </a:xfrm>
          <a:custGeom>
            <a:avLst/>
            <a:gdLst/>
            <a:ahLst/>
            <a:cxnLst/>
            <a:rect r="r" b="b" t="t" l="l"/>
            <a:pathLst>
              <a:path h="1518123" w="2286000">
                <a:moveTo>
                  <a:pt x="0" y="0"/>
                </a:moveTo>
                <a:lnTo>
                  <a:pt x="2286000" y="0"/>
                </a:lnTo>
                <a:lnTo>
                  <a:pt x="2286000" y="1518123"/>
                </a:lnTo>
                <a:lnTo>
                  <a:pt x="0" y="15181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7" t="0" r="-7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175361" y="3084843"/>
            <a:ext cx="2486882" cy="347396"/>
          </a:xfrm>
          <a:custGeom>
            <a:avLst/>
            <a:gdLst/>
            <a:ahLst/>
            <a:cxnLst/>
            <a:rect r="r" b="b" t="t" l="l"/>
            <a:pathLst>
              <a:path h="347396" w="2486882">
                <a:moveTo>
                  <a:pt x="0" y="0"/>
                </a:moveTo>
                <a:lnTo>
                  <a:pt x="2486882" y="0"/>
                </a:lnTo>
                <a:lnTo>
                  <a:pt x="2486882" y="347395"/>
                </a:lnTo>
                <a:lnTo>
                  <a:pt x="0" y="34739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5" r="0" b="-5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845476" y="1889636"/>
            <a:ext cx="2027882" cy="1450438"/>
          </a:xfrm>
          <a:custGeom>
            <a:avLst/>
            <a:gdLst/>
            <a:ahLst/>
            <a:cxnLst/>
            <a:rect r="r" b="b" t="t" l="l"/>
            <a:pathLst>
              <a:path h="1450438" w="2027882">
                <a:moveTo>
                  <a:pt x="0" y="0"/>
                </a:moveTo>
                <a:lnTo>
                  <a:pt x="2027882" y="0"/>
                </a:lnTo>
                <a:lnTo>
                  <a:pt x="2027882" y="1450439"/>
                </a:lnTo>
                <a:lnTo>
                  <a:pt x="0" y="145043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7" t="0" r="-37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527037" y="1522076"/>
            <a:ext cx="2054162" cy="2150278"/>
            <a:chOff x="0" y="0"/>
            <a:chExt cx="2738882" cy="28670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738882" cy="2867025"/>
            </a:xfrm>
            <a:custGeom>
              <a:avLst/>
              <a:gdLst/>
              <a:ahLst/>
              <a:cxnLst/>
              <a:rect r="r" b="b" t="t" l="l"/>
              <a:pathLst>
                <a:path h="2867025" w="2738882">
                  <a:moveTo>
                    <a:pt x="0" y="0"/>
                  </a:moveTo>
                  <a:lnTo>
                    <a:pt x="2738882" y="0"/>
                  </a:lnTo>
                  <a:lnTo>
                    <a:pt x="2738882" y="2867025"/>
                  </a:lnTo>
                  <a:lnTo>
                    <a:pt x="0" y="2867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-208" r="0" b="-209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645843" y="3276619"/>
            <a:ext cx="1868395" cy="462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3"/>
              </a:lnSpc>
            </a:pPr>
            <a:r>
              <a:rPr lang="en-US" sz="2300" b="true">
                <a:solidFill>
                  <a:srgbClr val="FFFFFF"/>
                </a:solidFill>
                <a:latin typeface="Hussar Bold"/>
                <a:ea typeface="Hussar Bold"/>
                <a:cs typeface="Hussar Bold"/>
                <a:sym typeface="Hussar Bold"/>
              </a:rPr>
              <a:t>IEEE NSUT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2490923" y="1444323"/>
            <a:ext cx="2730960" cy="2339635"/>
          </a:xfrm>
          <a:custGeom>
            <a:avLst/>
            <a:gdLst/>
            <a:ahLst/>
            <a:cxnLst/>
            <a:rect r="r" b="b" t="t" l="l"/>
            <a:pathLst>
              <a:path h="2339635" w="2730960">
                <a:moveTo>
                  <a:pt x="0" y="0"/>
                </a:moveTo>
                <a:lnTo>
                  <a:pt x="2730960" y="0"/>
                </a:lnTo>
                <a:lnTo>
                  <a:pt x="2730960" y="2339636"/>
                </a:lnTo>
                <a:lnTo>
                  <a:pt x="0" y="233963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25" r="0" b="-25"/>
            </a:stretch>
          </a:blipFill>
        </p:spPr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DAG9XOyIj2I</dc:identifier>
  <dcterms:modified xsi:type="dcterms:W3CDTF">2011-08-01T06:04:30Z</dcterms:modified>
  <cp:revision>1</cp:revision>
  <dc:title>Ward-Wise Pollution Action Dashboard Urban pollution management today suffers from three critical gaps:</dc:title>
</cp:coreProperties>
</file>